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26"/>
  </p:notesMasterIdLst>
  <p:handoutMasterIdLst>
    <p:handoutMasterId r:id="rId127"/>
  </p:handoutMasterIdLst>
  <p:sldIdLst>
    <p:sldId id="599" r:id="rId70"/>
    <p:sldId id="608" r:id="rId71"/>
    <p:sldId id="639" r:id="rId72"/>
    <p:sldId id="640" r:id="rId73"/>
    <p:sldId id="611" r:id="rId74"/>
    <p:sldId id="669" r:id="rId75"/>
    <p:sldId id="670" r:id="rId76"/>
    <p:sldId id="671" r:id="rId77"/>
    <p:sldId id="672" r:id="rId78"/>
    <p:sldId id="673" r:id="rId79"/>
    <p:sldId id="674" r:id="rId80"/>
    <p:sldId id="641" r:id="rId81"/>
    <p:sldId id="633" r:id="rId82"/>
    <p:sldId id="614" r:id="rId83"/>
    <p:sldId id="622" r:id="rId84"/>
    <p:sldId id="609" r:id="rId85"/>
    <p:sldId id="647" r:id="rId86"/>
    <p:sldId id="659" r:id="rId87"/>
    <p:sldId id="660" r:id="rId88"/>
    <p:sldId id="658" r:id="rId89"/>
    <p:sldId id="629" r:id="rId90"/>
    <p:sldId id="631" r:id="rId91"/>
    <p:sldId id="632" r:id="rId92"/>
    <p:sldId id="610" r:id="rId93"/>
    <p:sldId id="624" r:id="rId94"/>
    <p:sldId id="625" r:id="rId95"/>
    <p:sldId id="626" r:id="rId96"/>
    <p:sldId id="627" r:id="rId97"/>
    <p:sldId id="628" r:id="rId98"/>
    <p:sldId id="613" r:id="rId99"/>
    <p:sldId id="661" r:id="rId100"/>
    <p:sldId id="635" r:id="rId101"/>
    <p:sldId id="653" r:id="rId102"/>
    <p:sldId id="646" r:id="rId103"/>
    <p:sldId id="648" r:id="rId104"/>
    <p:sldId id="657" r:id="rId105"/>
    <p:sldId id="636" r:id="rId106"/>
    <p:sldId id="664" r:id="rId107"/>
    <p:sldId id="616" r:id="rId108"/>
    <p:sldId id="662" r:id="rId109"/>
    <p:sldId id="615" r:id="rId110"/>
    <p:sldId id="665" r:id="rId111"/>
    <p:sldId id="663" r:id="rId112"/>
    <p:sldId id="617" r:id="rId113"/>
    <p:sldId id="618" r:id="rId114"/>
    <p:sldId id="652" r:id="rId115"/>
    <p:sldId id="649" r:id="rId116"/>
    <p:sldId id="650" r:id="rId117"/>
    <p:sldId id="642" r:id="rId118"/>
    <p:sldId id="675" r:id="rId119"/>
    <p:sldId id="645" r:id="rId120"/>
    <p:sldId id="651" r:id="rId121"/>
    <p:sldId id="666" r:id="rId122"/>
    <p:sldId id="667" r:id="rId123"/>
    <p:sldId id="606" r:id="rId124"/>
    <p:sldId id="604" r:id="rId1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4FE"/>
    <a:srgbClr val="0073B4"/>
    <a:srgbClr val="438EB7"/>
    <a:srgbClr val="00B9F2"/>
    <a:srgbClr val="007AC2"/>
    <a:srgbClr val="C0E8FF"/>
    <a:srgbClr val="C8EBFF"/>
    <a:srgbClr val="053264"/>
    <a:srgbClr val="7BDBF4"/>
    <a:srgbClr val="8D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87" autoAdjust="0"/>
    <p:restoredTop sz="88415" autoAdjust="0"/>
  </p:normalViewPr>
  <p:slideViewPr>
    <p:cSldViewPr snapToGrid="0" snapToObjects="1" showGuides="1">
      <p:cViewPr varScale="1">
        <p:scale>
          <a:sx n="91" d="100"/>
          <a:sy n="91" d="100"/>
        </p:scale>
        <p:origin x="-736" y="-11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customXml" Target="../customXml/item10.xml"/><Relationship Id="rId11" Type="http://schemas.openxmlformats.org/officeDocument/2006/relationships/customXml" Target="../customXml/item11.xml"/><Relationship Id="rId12" Type="http://schemas.openxmlformats.org/officeDocument/2006/relationships/customXml" Target="../customXml/item12.xml"/><Relationship Id="rId13" Type="http://schemas.openxmlformats.org/officeDocument/2006/relationships/customXml" Target="../customXml/item13.xml"/><Relationship Id="rId14" Type="http://schemas.openxmlformats.org/officeDocument/2006/relationships/customXml" Target="../customXml/item14.xml"/><Relationship Id="rId15" Type="http://schemas.openxmlformats.org/officeDocument/2006/relationships/customXml" Target="../customXml/item15.xml"/><Relationship Id="rId16" Type="http://schemas.openxmlformats.org/officeDocument/2006/relationships/customXml" Target="../customXml/item16.xml"/><Relationship Id="rId17" Type="http://schemas.openxmlformats.org/officeDocument/2006/relationships/customXml" Target="../customXml/item17.xml"/><Relationship Id="rId18" Type="http://schemas.openxmlformats.org/officeDocument/2006/relationships/customXml" Target="../customXml/item18.xml"/><Relationship Id="rId19" Type="http://schemas.openxmlformats.org/officeDocument/2006/relationships/customXml" Target="../customXml/item19.xml"/><Relationship Id="rId60" Type="http://schemas.openxmlformats.org/officeDocument/2006/relationships/customXml" Target="../customXml/item60.xml"/><Relationship Id="rId61" Type="http://schemas.openxmlformats.org/officeDocument/2006/relationships/customXml" Target="../customXml/item61.xml"/><Relationship Id="rId62" Type="http://schemas.openxmlformats.org/officeDocument/2006/relationships/customXml" Target="../customXml/item62.xml"/><Relationship Id="rId63" Type="http://schemas.openxmlformats.org/officeDocument/2006/relationships/customXml" Target="../customXml/item63.xml"/><Relationship Id="rId64" Type="http://schemas.openxmlformats.org/officeDocument/2006/relationships/customXml" Target="../customXml/item64.xml"/><Relationship Id="rId65" Type="http://schemas.openxmlformats.org/officeDocument/2006/relationships/customXml" Target="../customXml/item65.xml"/><Relationship Id="rId66" Type="http://schemas.openxmlformats.org/officeDocument/2006/relationships/customXml" Target="../customXml/item66.xml"/><Relationship Id="rId67" Type="http://schemas.openxmlformats.org/officeDocument/2006/relationships/customXml" Target="../customXml/item67.xml"/><Relationship Id="rId68" Type="http://schemas.openxmlformats.org/officeDocument/2006/relationships/customXml" Target="../customXml/item68.xml"/><Relationship Id="rId69" Type="http://schemas.openxmlformats.org/officeDocument/2006/relationships/slideMaster" Target="slideMasters/slideMaster1.xml"/><Relationship Id="rId120" Type="http://schemas.openxmlformats.org/officeDocument/2006/relationships/slide" Target="slides/slide51.xml"/><Relationship Id="rId121" Type="http://schemas.openxmlformats.org/officeDocument/2006/relationships/slide" Target="slides/slide52.xml"/><Relationship Id="rId122" Type="http://schemas.openxmlformats.org/officeDocument/2006/relationships/slide" Target="slides/slide53.xml"/><Relationship Id="rId123" Type="http://schemas.openxmlformats.org/officeDocument/2006/relationships/slide" Target="slides/slide54.xml"/><Relationship Id="rId124" Type="http://schemas.openxmlformats.org/officeDocument/2006/relationships/slide" Target="slides/slide55.xml"/><Relationship Id="rId125" Type="http://schemas.openxmlformats.org/officeDocument/2006/relationships/slide" Target="slides/slide56.xml"/><Relationship Id="rId126" Type="http://schemas.openxmlformats.org/officeDocument/2006/relationships/notesMaster" Target="notesMasters/notesMaster1.xml"/><Relationship Id="rId127" Type="http://schemas.openxmlformats.org/officeDocument/2006/relationships/handoutMaster" Target="handoutMasters/handout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customXml" Target="../customXml/item40.xml"/><Relationship Id="rId41" Type="http://schemas.openxmlformats.org/officeDocument/2006/relationships/customXml" Target="../customXml/item41.xml"/><Relationship Id="rId42" Type="http://schemas.openxmlformats.org/officeDocument/2006/relationships/customXml" Target="../customXml/item42.xml"/><Relationship Id="rId90" Type="http://schemas.openxmlformats.org/officeDocument/2006/relationships/slide" Target="slides/slide21.xml"/><Relationship Id="rId91" Type="http://schemas.openxmlformats.org/officeDocument/2006/relationships/slide" Target="slides/slide22.xml"/><Relationship Id="rId92" Type="http://schemas.openxmlformats.org/officeDocument/2006/relationships/slide" Target="slides/slide23.xml"/><Relationship Id="rId93" Type="http://schemas.openxmlformats.org/officeDocument/2006/relationships/slide" Target="slides/slide24.xml"/><Relationship Id="rId94" Type="http://schemas.openxmlformats.org/officeDocument/2006/relationships/slide" Target="slides/slide25.xml"/><Relationship Id="rId95" Type="http://schemas.openxmlformats.org/officeDocument/2006/relationships/slide" Target="slides/slide26.xml"/><Relationship Id="rId96" Type="http://schemas.openxmlformats.org/officeDocument/2006/relationships/slide" Target="slides/slide27.xml"/><Relationship Id="rId101" Type="http://schemas.openxmlformats.org/officeDocument/2006/relationships/slide" Target="slides/slide32.xml"/><Relationship Id="rId102" Type="http://schemas.openxmlformats.org/officeDocument/2006/relationships/slide" Target="slides/slide33.xml"/><Relationship Id="rId103" Type="http://schemas.openxmlformats.org/officeDocument/2006/relationships/slide" Target="slides/slide34.xml"/><Relationship Id="rId104" Type="http://schemas.openxmlformats.org/officeDocument/2006/relationships/slide" Target="slides/slide35.xml"/><Relationship Id="rId105" Type="http://schemas.openxmlformats.org/officeDocument/2006/relationships/slide" Target="slides/slide36.xml"/><Relationship Id="rId106" Type="http://schemas.openxmlformats.org/officeDocument/2006/relationships/slide" Target="slides/slide37.xml"/><Relationship Id="rId107" Type="http://schemas.openxmlformats.org/officeDocument/2006/relationships/slide" Target="slides/slide38.xml"/><Relationship Id="rId108" Type="http://schemas.openxmlformats.org/officeDocument/2006/relationships/slide" Target="slides/slide39.xml"/><Relationship Id="rId109" Type="http://schemas.openxmlformats.org/officeDocument/2006/relationships/slide" Target="slides/slide40.xml"/><Relationship Id="rId97" Type="http://schemas.openxmlformats.org/officeDocument/2006/relationships/slide" Target="slides/slide28.xml"/><Relationship Id="rId98" Type="http://schemas.openxmlformats.org/officeDocument/2006/relationships/slide" Target="slides/slide29.xml"/><Relationship Id="rId99" Type="http://schemas.openxmlformats.org/officeDocument/2006/relationships/slide" Target="slides/slide30.xml"/><Relationship Id="rId43" Type="http://schemas.openxmlformats.org/officeDocument/2006/relationships/customXml" Target="../customXml/item43.xml"/><Relationship Id="rId44" Type="http://schemas.openxmlformats.org/officeDocument/2006/relationships/customXml" Target="../customXml/item44.xml"/><Relationship Id="rId45" Type="http://schemas.openxmlformats.org/officeDocument/2006/relationships/customXml" Target="../customXml/item45.xml"/><Relationship Id="rId46" Type="http://schemas.openxmlformats.org/officeDocument/2006/relationships/customXml" Target="../customXml/item46.xml"/><Relationship Id="rId47" Type="http://schemas.openxmlformats.org/officeDocument/2006/relationships/customXml" Target="../customXml/item47.xml"/><Relationship Id="rId48" Type="http://schemas.openxmlformats.org/officeDocument/2006/relationships/customXml" Target="../customXml/item48.xml"/><Relationship Id="rId49" Type="http://schemas.openxmlformats.org/officeDocument/2006/relationships/customXml" Target="../customXml/item49.xml"/><Relationship Id="rId100" Type="http://schemas.openxmlformats.org/officeDocument/2006/relationships/slide" Target="slides/slide31.xml"/><Relationship Id="rId20" Type="http://schemas.openxmlformats.org/officeDocument/2006/relationships/customXml" Target="../customXml/item20.xml"/><Relationship Id="rId21" Type="http://schemas.openxmlformats.org/officeDocument/2006/relationships/customXml" Target="../customXml/item21.xml"/><Relationship Id="rId22" Type="http://schemas.openxmlformats.org/officeDocument/2006/relationships/customXml" Target="../customXml/item22.xml"/><Relationship Id="rId70" Type="http://schemas.openxmlformats.org/officeDocument/2006/relationships/slide" Target="slides/slide1.xml"/><Relationship Id="rId71" Type="http://schemas.openxmlformats.org/officeDocument/2006/relationships/slide" Target="slides/slide2.xml"/><Relationship Id="rId72" Type="http://schemas.openxmlformats.org/officeDocument/2006/relationships/slide" Target="slides/slide3.xml"/><Relationship Id="rId73" Type="http://schemas.openxmlformats.org/officeDocument/2006/relationships/slide" Target="slides/slide4.xml"/><Relationship Id="rId74" Type="http://schemas.openxmlformats.org/officeDocument/2006/relationships/slide" Target="slides/slide5.xml"/><Relationship Id="rId75" Type="http://schemas.openxmlformats.org/officeDocument/2006/relationships/slide" Target="slides/slide6.xml"/><Relationship Id="rId76" Type="http://schemas.openxmlformats.org/officeDocument/2006/relationships/slide" Target="slides/slide7.xml"/><Relationship Id="rId77" Type="http://schemas.openxmlformats.org/officeDocument/2006/relationships/slide" Target="slides/slide8.xml"/><Relationship Id="rId78" Type="http://schemas.openxmlformats.org/officeDocument/2006/relationships/slide" Target="slides/slide9.xml"/><Relationship Id="rId79" Type="http://schemas.openxmlformats.org/officeDocument/2006/relationships/slide" Target="slides/slide10.xml"/><Relationship Id="rId23" Type="http://schemas.openxmlformats.org/officeDocument/2006/relationships/customXml" Target="../customXml/item23.xml"/><Relationship Id="rId24" Type="http://schemas.openxmlformats.org/officeDocument/2006/relationships/customXml" Target="../customXml/item24.xml"/><Relationship Id="rId25" Type="http://schemas.openxmlformats.org/officeDocument/2006/relationships/customXml" Target="../customXml/item25.xml"/><Relationship Id="rId26" Type="http://schemas.openxmlformats.org/officeDocument/2006/relationships/customXml" Target="../customXml/item26.xml"/><Relationship Id="rId27" Type="http://schemas.openxmlformats.org/officeDocument/2006/relationships/customXml" Target="../customXml/item27.xml"/><Relationship Id="rId28" Type="http://schemas.openxmlformats.org/officeDocument/2006/relationships/customXml" Target="../customXml/item28.xml"/><Relationship Id="rId29" Type="http://schemas.openxmlformats.org/officeDocument/2006/relationships/customXml" Target="../customXml/item29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customXml" Target="../customXml/item5.xml"/><Relationship Id="rId6" Type="http://schemas.openxmlformats.org/officeDocument/2006/relationships/customXml" Target="../customXml/item6.xml"/><Relationship Id="rId7" Type="http://schemas.openxmlformats.org/officeDocument/2006/relationships/customXml" Target="../customXml/item7.xml"/><Relationship Id="rId8" Type="http://schemas.openxmlformats.org/officeDocument/2006/relationships/customXml" Target="../customXml/item8.xml"/><Relationship Id="rId9" Type="http://schemas.openxmlformats.org/officeDocument/2006/relationships/customXml" Target="../customXml/item9.xml"/><Relationship Id="rId50" Type="http://schemas.openxmlformats.org/officeDocument/2006/relationships/customXml" Target="../customXml/item50.xml"/><Relationship Id="rId51" Type="http://schemas.openxmlformats.org/officeDocument/2006/relationships/customXml" Target="../customXml/item51.xml"/><Relationship Id="rId52" Type="http://schemas.openxmlformats.org/officeDocument/2006/relationships/customXml" Target="../customXml/item52.xml"/><Relationship Id="rId53" Type="http://schemas.openxmlformats.org/officeDocument/2006/relationships/customXml" Target="../customXml/item53.xml"/><Relationship Id="rId54" Type="http://schemas.openxmlformats.org/officeDocument/2006/relationships/customXml" Target="../customXml/item54.xml"/><Relationship Id="rId55" Type="http://schemas.openxmlformats.org/officeDocument/2006/relationships/customXml" Target="../customXml/item55.xml"/><Relationship Id="rId56" Type="http://schemas.openxmlformats.org/officeDocument/2006/relationships/customXml" Target="../customXml/item56.xml"/><Relationship Id="rId57" Type="http://schemas.openxmlformats.org/officeDocument/2006/relationships/customXml" Target="../customXml/item57.xml"/><Relationship Id="rId58" Type="http://schemas.openxmlformats.org/officeDocument/2006/relationships/customXml" Target="../customXml/item58.xml"/><Relationship Id="rId59" Type="http://schemas.openxmlformats.org/officeDocument/2006/relationships/customXml" Target="../customXml/item59.xml"/><Relationship Id="rId110" Type="http://schemas.openxmlformats.org/officeDocument/2006/relationships/slide" Target="slides/slide41.xml"/><Relationship Id="rId111" Type="http://schemas.openxmlformats.org/officeDocument/2006/relationships/slide" Target="slides/slide42.xml"/><Relationship Id="rId112" Type="http://schemas.openxmlformats.org/officeDocument/2006/relationships/slide" Target="slides/slide43.xml"/><Relationship Id="rId113" Type="http://schemas.openxmlformats.org/officeDocument/2006/relationships/slide" Target="slides/slide44.xml"/><Relationship Id="rId114" Type="http://schemas.openxmlformats.org/officeDocument/2006/relationships/slide" Target="slides/slide45.xml"/><Relationship Id="rId115" Type="http://schemas.openxmlformats.org/officeDocument/2006/relationships/slide" Target="slides/slide46.xml"/><Relationship Id="rId116" Type="http://schemas.openxmlformats.org/officeDocument/2006/relationships/slide" Target="slides/slide47.xml"/><Relationship Id="rId117" Type="http://schemas.openxmlformats.org/officeDocument/2006/relationships/slide" Target="slides/slide48.xml"/><Relationship Id="rId118" Type="http://schemas.openxmlformats.org/officeDocument/2006/relationships/slide" Target="slides/slide49.xml"/><Relationship Id="rId119" Type="http://schemas.openxmlformats.org/officeDocument/2006/relationships/slide" Target="slides/slide50.xml"/><Relationship Id="rId30" Type="http://schemas.openxmlformats.org/officeDocument/2006/relationships/customXml" Target="../customXml/item30.xml"/><Relationship Id="rId31" Type="http://schemas.openxmlformats.org/officeDocument/2006/relationships/customXml" Target="../customXml/item31.xml"/><Relationship Id="rId32" Type="http://schemas.openxmlformats.org/officeDocument/2006/relationships/customXml" Target="../customXml/item32.xml"/><Relationship Id="rId33" Type="http://schemas.openxmlformats.org/officeDocument/2006/relationships/customXml" Target="../customXml/item33.xml"/><Relationship Id="rId34" Type="http://schemas.openxmlformats.org/officeDocument/2006/relationships/customXml" Target="../customXml/item34.xml"/><Relationship Id="rId35" Type="http://schemas.openxmlformats.org/officeDocument/2006/relationships/customXml" Target="../customXml/item35.xml"/><Relationship Id="rId36" Type="http://schemas.openxmlformats.org/officeDocument/2006/relationships/customXml" Target="../customXml/item36.xml"/><Relationship Id="rId37" Type="http://schemas.openxmlformats.org/officeDocument/2006/relationships/customXml" Target="../customXml/item37.xml"/><Relationship Id="rId38" Type="http://schemas.openxmlformats.org/officeDocument/2006/relationships/customXml" Target="../customXml/item38.xml"/><Relationship Id="rId39" Type="http://schemas.openxmlformats.org/officeDocument/2006/relationships/customXml" Target="../customXml/item39.xml"/><Relationship Id="rId80" Type="http://schemas.openxmlformats.org/officeDocument/2006/relationships/slide" Target="slides/slide11.xml"/><Relationship Id="rId81" Type="http://schemas.openxmlformats.org/officeDocument/2006/relationships/slide" Target="slides/slide12.xml"/><Relationship Id="rId82" Type="http://schemas.openxmlformats.org/officeDocument/2006/relationships/slide" Target="slides/slide13.xml"/><Relationship Id="rId83" Type="http://schemas.openxmlformats.org/officeDocument/2006/relationships/slide" Target="slides/slide14.xml"/><Relationship Id="rId84" Type="http://schemas.openxmlformats.org/officeDocument/2006/relationships/slide" Target="slides/slide15.xml"/><Relationship Id="rId85" Type="http://schemas.openxmlformats.org/officeDocument/2006/relationships/slide" Target="slides/slide16.xml"/><Relationship Id="rId86" Type="http://schemas.openxmlformats.org/officeDocument/2006/relationships/slide" Target="slides/slide17.xml"/><Relationship Id="rId87" Type="http://schemas.openxmlformats.org/officeDocument/2006/relationships/slide" Target="slides/slide18.xml"/><Relationship Id="rId88" Type="http://schemas.openxmlformats.org/officeDocument/2006/relationships/slide" Target="slides/slide19.xml"/><Relationship Id="rId8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Esri</a:t>
            </a:r>
            <a:r>
              <a:rPr lang="en-US" baseline="0" dirty="0" smtClean="0"/>
              <a:t> Corporate Template-Dark v3.3</a:t>
            </a:r>
          </a:p>
          <a:p>
            <a:r>
              <a:rPr lang="en-US" baseline="0" dirty="0" smtClean="0"/>
              <a:t>16:9 version – January 21, 2016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more templates, sample files, and icons, see https://</a:t>
            </a:r>
            <a:r>
              <a:rPr lang="en-US" baseline="0" dirty="0" err="1" smtClean="0"/>
              <a:t>compass.esri.com</a:t>
            </a:r>
            <a:r>
              <a:rPr lang="en-US" baseline="0" dirty="0" smtClean="0"/>
              <a:t>/resources/presentations/Pages/</a:t>
            </a:r>
            <a:r>
              <a:rPr lang="en-US" baseline="0" dirty="0" err="1" smtClean="0"/>
              <a:t>Main.aspx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in Windows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Home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under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Insert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Text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tab, 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box,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To add footer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text on a Mac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View 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menu, select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Footer.</a:t>
            </a:r>
            <a:endParaRPr lang="en-US" sz="1200" b="0" kern="1200" dirty="0" smtClean="0">
              <a:solidFill>
                <a:schemeClr val="tx1"/>
              </a:solidFill>
              <a:latin typeface="Arial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Select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and then type the footer text that you want.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Click either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Apply to All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400" b="1" kern="1200" dirty="0" smtClean="0">
                <a:solidFill>
                  <a:schemeClr val="bg2"/>
                </a:solidFill>
                <a:latin typeface="Arial"/>
                <a:ea typeface="+mn-ea"/>
                <a:cs typeface="+mn-cs"/>
              </a:rPr>
              <a:t>If footers don't appear on the slides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	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footers don't appear on title slides, in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Header and Footer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dialog box make sure the </a:t>
            </a:r>
            <a:r>
              <a:rPr lang="en-US" sz="1200" b="1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Don't show on title slide</a:t>
            </a:r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 check box is not selected.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latin typeface="Arial"/>
                <a:ea typeface="+mn-ea"/>
                <a:cs typeface="+mn-cs"/>
              </a:rPr>
              <a:t>If the footers are missing from other slides, the placeholders for these items might have been removed from specific slide layouts or the slide master.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28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r>
              <a:rPr lang="is-IS" dirty="0" smtClean="0"/>
              <a:t>…with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0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3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229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12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4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1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7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 couple of live samples here</a:t>
            </a:r>
            <a:r>
              <a:rPr lang="en-US" baseline="0" dirty="0" smtClean="0"/>
              <a:t> showing highlights</a:t>
            </a:r>
            <a:r>
              <a:rPr lang="is-IS" baseline="0" dirty="0" smtClean="0"/>
              <a:t>… 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7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 -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79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70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r>
              <a:rPr lang="is-IS" dirty="0" smtClean="0"/>
              <a:t>… comment about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70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4329" y="365138"/>
            <a:ext cx="2168737" cy="967642"/>
          </a:xfrm>
          <a:prstGeom prst="rect">
            <a:avLst/>
          </a:prstGeom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6/29/16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solidFill>
          <a:srgbClr val="E0F4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sri-10GlobeLogo_TagLockup5_Slide_s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0" y="2085337"/>
            <a:ext cx="4188457" cy="2404872"/>
          </a:xfrm>
          <a:prstGeom prst="rect">
            <a:avLst/>
          </a:prstGeom>
        </p:spPr>
      </p:pic>
      <p:sp>
        <p:nvSpPr>
          <p:cNvPr id="3" name="Parallelogram 10"/>
          <p:cNvSpPr/>
          <p:nvPr/>
        </p:nvSpPr>
        <p:spPr bwMode="auto">
          <a:xfrm rot="5400000" flipV="1">
            <a:off x="5295904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Parallelogram 10"/>
          <p:cNvSpPr/>
          <p:nvPr/>
        </p:nvSpPr>
        <p:spPr bwMode="auto">
          <a:xfrm flipH="1" flipV="1">
            <a:off x="3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6/29/16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6/29/16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6/29/16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6/29/16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Presenter</a:t>
            </a:r>
            <a:r>
              <a:rPr lang="en-US" dirty="0"/>
              <a:t>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Edit Section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6/29/16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developers.arcgis.com/javascript/latest/sample-code/symbols-points-3d/live/index.html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51.png"/><Relationship Id="rId5" Type="http://schemas.openxmlformats.org/officeDocument/2006/relationships/image" Target="../media/image33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richiecarmichael.github.io/ocean/index.html" TargetMode="External"/><Relationship Id="rId4" Type="http://schemas.openxmlformats.org/officeDocument/2006/relationships/hyperlink" Target="https://jkieboom.github.io/devsummit-palm-springs-2016/demos/apps/external-renderer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Relationship Id="rId3" Type="http://schemas.openxmlformats.org/officeDocument/2006/relationships/image" Target="../media/image98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get-started-visualization/index.html" TargetMode="External"/><Relationship Id="rId4" Type="http://schemas.openxmlformats.org/officeDocument/2006/relationships/hyperlink" Target="https://blogs.esri.com/esri/arcgis/2016/01/19/3d-visualization-working-with-icons-lines-and-fill-symbols/" TargetMode="External"/><Relationship Id="rId5" Type="http://schemas.openxmlformats.org/officeDocument/2006/relationships/hyperlink" Target="https://blogs.esri.com/esri/arcgis/2016/01/25/3d-visualization-working-with-objects-paths-and-extrusion/" TargetMode="External"/><Relationship Id="rId6" Type="http://schemas.openxmlformats.org/officeDocument/2006/relationships/hyperlink" Target="https://blogs.esri.com/esri/arcgis/2016/02/01/3d-visualization-using-attributes-to-represent-real-world-sizes-of-features/" TargetMode="External"/><Relationship Id="rId7" Type="http://schemas.openxmlformats.org/officeDocument/2006/relationships/hyperlink" Target="https://developers.arcgis.com/javascript/latest/api-reference/esri-renderers-Renderer.html" TargetMode="External"/><Relationship Id="rId8" Type="http://schemas.openxmlformats.org/officeDocument/2006/relationships/hyperlink" Target="https://developers.arcgis.com/javascript/latest/api-reference/esri-symbols-Symbol3D.html" TargetMode="External"/><Relationship Id="rId9" Type="http://schemas.openxmlformats.org/officeDocument/2006/relationships/hyperlink" Target="https://developers.arcgis.com/javascript/latest/api-reference/esri-symbols-Symbol3DLayer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uc.schedule.esri.com/%23schedule/5769cab74be5dda97a00154d/5769caf44be5dda97a00156b" TargetMode="External"/><Relationship Id="rId4" Type="http://schemas.openxmlformats.org/officeDocument/2006/relationships/image" Target="../media/image99.png"/><Relationship Id="rId5" Type="http://schemas.openxmlformats.org/officeDocument/2006/relationships/hyperlink" Target="https://uc.schedule.esri.com/%23schedule/56fb30054be5ddcd24000d0f/56fb30064be5ddcd24000d10" TargetMode="External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7.jpg"/><Relationship Id="rId3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1"/>
            <a:ext cx="12188952" cy="6857999"/>
            <a:chOff x="0" y="0"/>
            <a:chExt cx="12188952" cy="68579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4" name="Picture 3" descr="esri-10GlobeLogo_1CRev.png"/>
            <p:cNvPicPr>
              <a:picLocks noChangeAspect="1"/>
            </p:cNvPicPr>
            <p:nvPr/>
          </p:nvPicPr>
          <p:blipFill rotWithShape="1">
            <a:blip r:embed="rId4">
              <a:alphaModFix amt="3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6"/>
            <a:stretch/>
          </p:blipFill>
          <p:spPr>
            <a:xfrm>
              <a:off x="11349429" y="2630922"/>
              <a:ext cx="642731" cy="348435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3D Visualization with the ArcGIS API for JavaScript</a:t>
            </a:r>
            <a:endParaRPr lang="en-US" sz="4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60" y="3519145"/>
            <a:ext cx="1054100" cy="1054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3613" y="3975368"/>
            <a:ext cx="4325816" cy="5978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Kristian </a:t>
            </a:r>
            <a:r>
              <a:rPr lang="en-US" sz="3200" b="1" dirty="0" err="1" smtClean="0">
                <a:ea typeface="+mn-ea"/>
                <a:cs typeface="+mn-cs"/>
              </a:rPr>
              <a:t>Ekenes</a:t>
            </a:r>
            <a:r>
              <a:rPr lang="en-US" sz="3200" b="1" dirty="0" smtClean="0">
                <a:ea typeface="+mn-ea"/>
                <a:cs typeface="+mn-cs"/>
              </a:rPr>
              <a:t> </a:t>
            </a:r>
          </a:p>
          <a:p>
            <a:pPr algn="l" eaLnBrk="0" hangingPunct="0">
              <a:lnSpc>
                <a:spcPts val="1800"/>
              </a:lnSpc>
            </a:pPr>
            <a:endParaRPr lang="en-US" sz="3200" b="1" dirty="0" smtClean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@</a:t>
            </a:r>
            <a:r>
              <a:rPr lang="en-US" sz="3200" b="1" dirty="0" err="1" smtClean="0">
                <a:ea typeface="+mn-ea"/>
                <a:cs typeface="+mn-cs"/>
              </a:rPr>
              <a:t>kekenes</a:t>
            </a:r>
            <a:endParaRPr lang="en-US" sz="3200" b="1" dirty="0" smtClean="0"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60" y="4716685"/>
            <a:ext cx="1054100" cy="10541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60660" y="5117744"/>
            <a:ext cx="4325816" cy="59787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Kelly Hutchins</a:t>
            </a:r>
          </a:p>
          <a:p>
            <a:pPr algn="l" eaLnBrk="0" hangingPunct="0">
              <a:lnSpc>
                <a:spcPts val="1800"/>
              </a:lnSpc>
            </a:pPr>
            <a:endParaRPr lang="en-US" sz="3200" b="1" dirty="0" smtClean="0"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3200" b="1" dirty="0" smtClean="0">
                <a:ea typeface="+mn-ea"/>
                <a:cs typeface="+mn-cs"/>
              </a:rPr>
              <a:t>@</a:t>
            </a:r>
            <a:r>
              <a:rPr lang="en-US" sz="3200" b="1" dirty="0" err="1" smtClean="0">
                <a:ea typeface="+mn-ea"/>
                <a:cs typeface="+mn-cs"/>
              </a:rPr>
              <a:t>kellyhutchins</a:t>
            </a:r>
            <a:endParaRPr lang="en-US" sz="32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133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3" y="496877"/>
            <a:ext cx="11360997" cy="1231106"/>
          </a:xfrm>
        </p:spPr>
        <p:txBody>
          <a:bodyPr/>
          <a:lstStyle/>
          <a:p>
            <a:r>
              <a:rPr lang="en-US" sz="8000" dirty="0" smtClean="0"/>
              <a:t>Hybrid thematic maps</a:t>
            </a:r>
            <a:endParaRPr lang="en-US" sz="800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846368"/>
            <a:ext cx="11548775" cy="1023357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 smtClean="0"/>
              <a:t>Size and shape based on real-world measurements</a:t>
            </a:r>
          </a:p>
          <a:p>
            <a:pPr marL="457200" indent="-457200">
              <a:buFont typeface="Arial"/>
              <a:buChar char="•"/>
            </a:pPr>
            <a:r>
              <a:rPr lang="en-US" sz="3200" b="0" dirty="0" smtClean="0"/>
              <a:t>Color or opacity driven by thematic data</a:t>
            </a:r>
          </a:p>
        </p:txBody>
      </p:sp>
      <p:pic>
        <p:nvPicPr>
          <p:cNvPr id="6" name="Picture 5" descr="Screen Shot 2016-06-07 at 3.38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9" y="3141452"/>
            <a:ext cx="4314408" cy="2574473"/>
          </a:xfrm>
          <a:prstGeom prst="rect">
            <a:avLst/>
          </a:prstGeom>
        </p:spPr>
      </p:pic>
      <p:pic>
        <p:nvPicPr>
          <p:cNvPr id="7" name="Picture 6" descr="Screen Shot 2016-06-07 at 3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49" y="3841456"/>
            <a:ext cx="4341836" cy="2413651"/>
          </a:xfrm>
          <a:prstGeom prst="rect">
            <a:avLst/>
          </a:prstGeom>
        </p:spPr>
      </p:pic>
      <p:pic>
        <p:nvPicPr>
          <p:cNvPr id="8" name="Picture 7" descr="Screen Shot 2016-06-07 at 3.38.5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4" y="4172367"/>
            <a:ext cx="4103255" cy="2569122"/>
          </a:xfrm>
          <a:prstGeom prst="rect">
            <a:avLst/>
          </a:prstGeom>
        </p:spPr>
      </p:pic>
      <p:sp>
        <p:nvSpPr>
          <p:cNvPr id="9" name="Text Placeholder 7"/>
          <p:cNvSpPr txBox="1">
            <a:spLocks/>
          </p:cNvSpPr>
          <p:nvPr/>
        </p:nvSpPr>
        <p:spPr>
          <a:xfrm>
            <a:off x="468449" y="5751668"/>
            <a:ext cx="9074257" cy="1023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b="0" dirty="0" smtClean="0"/>
              <a:t>Simplifies or </a:t>
            </a:r>
          </a:p>
          <a:p>
            <a:r>
              <a:rPr lang="en-US" sz="3200" b="0" dirty="0"/>
              <a:t>r</a:t>
            </a:r>
            <a:r>
              <a:rPr lang="en-US" sz="3200" b="0" dirty="0" smtClean="0"/>
              <a:t>emoves the need for a legend!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12773111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3224" y="-734230"/>
            <a:ext cx="11265400" cy="2462213"/>
          </a:xfrm>
        </p:spPr>
        <p:txBody>
          <a:bodyPr/>
          <a:lstStyle/>
          <a:p>
            <a:r>
              <a:rPr lang="en-US" sz="8000" dirty="0" smtClean="0"/>
              <a:t>Subsurface mapping</a:t>
            </a:r>
            <a:endParaRPr lang="en-US" sz="80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0447" y="1941951"/>
            <a:ext cx="3851184" cy="4093428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b="0" dirty="0" smtClean="0"/>
              <a:t>Features with negative z values</a:t>
            </a:r>
          </a:p>
          <a:p>
            <a:pPr marL="457200" indent="-457200">
              <a:buFont typeface="Arial"/>
              <a:buChar char="•"/>
            </a:pPr>
            <a:endParaRPr lang="en-US" sz="3200" b="0" dirty="0"/>
          </a:p>
          <a:p>
            <a:pPr marL="457200" indent="-457200">
              <a:buFont typeface="Arial"/>
              <a:buChar char="•"/>
            </a:pPr>
            <a:r>
              <a:rPr lang="en-US" sz="3200" b="0" dirty="0" smtClean="0"/>
              <a:t>Negative extrusions</a:t>
            </a:r>
          </a:p>
          <a:p>
            <a:endParaRPr lang="en-US" sz="3200" b="0" dirty="0" smtClean="0"/>
          </a:p>
          <a:p>
            <a:pPr marL="457200" indent="-457200">
              <a:buFont typeface="Arial"/>
              <a:buChar char="•"/>
            </a:pPr>
            <a:r>
              <a:rPr lang="en-US" sz="3200" b="0" dirty="0" smtClean="0"/>
              <a:t>Only in local scenes</a:t>
            </a:r>
          </a:p>
        </p:txBody>
      </p:sp>
      <p:pic>
        <p:nvPicPr>
          <p:cNvPr id="9" name="Picture 8" descr="Screen Shot 2016-06-09 at 11.3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23" y="1941951"/>
            <a:ext cx="7308286" cy="473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5340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-13655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13099"/>
            <a:ext cx="9073907" cy="1477328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2539252"/>
            <a:ext cx="9073907" cy="2108269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How to do it</a:t>
            </a:r>
            <a:endParaRPr lang="en-US" sz="4400" dirty="0" smtClean="0"/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Considerations and pitfalls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403521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 smtClean="0"/>
              <a:t>2D </a:t>
            </a:r>
            <a:r>
              <a:rPr lang="en-US" sz="4800" dirty="0"/>
              <a:t>v</a:t>
            </a:r>
            <a:r>
              <a:rPr lang="en-US" sz="4800" dirty="0" smtClean="0"/>
              <a:t>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133678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23" grpId="0" animBg="1"/>
      <p:bldP spid="22" grpId="0" animBg="1"/>
      <p:bldP spid="17" grpId="0" animBg="1"/>
      <p:bldP spid="18" grpId="0" animBg="1"/>
      <p:bldP spid="19" grpId="0" animBg="1"/>
      <p:bldP spid="20" grpId="0" animBg="1"/>
      <p:bldP spid="21" grpId="0"/>
      <p:bldP spid="27" grpId="0" animBg="1"/>
      <p:bldP spid="28" grpId="0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304" y="1990427"/>
            <a:ext cx="9073907" cy="1477328"/>
          </a:xfrm>
        </p:spPr>
        <p:txBody>
          <a:bodyPr/>
          <a:lstStyle/>
          <a:p>
            <a:r>
              <a:rPr lang="en-US" dirty="0" smtClean="0"/>
              <a:t>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10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 smtClean="0"/>
              <a:t>2D Symbols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914400" y="1518663"/>
            <a:ext cx="9740232" cy="1205828"/>
          </a:xfrm>
        </p:spPr>
        <p:txBody>
          <a:bodyPr/>
          <a:lstStyle/>
          <a:p>
            <a:r>
              <a:rPr lang="en-US" sz="2800" b="0" dirty="0" smtClean="0"/>
              <a:t>All 2D symbols (except </a:t>
            </a:r>
            <a:r>
              <a:rPr lang="en-US" sz="2800" b="0" dirty="0" err="1" smtClean="0"/>
              <a:t>PictureFillSymbol</a:t>
            </a:r>
            <a:r>
              <a:rPr lang="en-US" sz="2800" b="0" dirty="0" smtClean="0"/>
              <a:t>) are supported in 3D</a:t>
            </a:r>
            <a:endParaRPr lang="en-US" sz="2800" b="0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986110" y="517849"/>
            <a:ext cx="6906633" cy="10008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</a:rPr>
              <a:t>N</a:t>
            </a:r>
            <a:r>
              <a:rPr lang="en-US" sz="5400" dirty="0" smtClean="0">
                <a:solidFill>
                  <a:srgbClr val="FFFF00"/>
                </a:solidFill>
              </a:rPr>
              <a:t>ot recommended!</a:t>
            </a:r>
            <a:endParaRPr lang="en-US" sz="5400" dirty="0">
              <a:solidFill>
                <a:srgbClr val="FFFF00"/>
              </a:solidFill>
            </a:endParaRPr>
          </a:p>
        </p:txBody>
      </p:sp>
      <p:pic>
        <p:nvPicPr>
          <p:cNvPr id="7" name="Picture 6" descr="s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5" y="3154387"/>
            <a:ext cx="3774195" cy="2592799"/>
          </a:xfrm>
          <a:prstGeom prst="rect">
            <a:avLst/>
          </a:prstGeom>
        </p:spPr>
      </p:pic>
      <p:pic>
        <p:nvPicPr>
          <p:cNvPr id="9" name="Picture 8" descr="sf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368" y="2989472"/>
            <a:ext cx="4063999" cy="2757714"/>
          </a:xfrm>
          <a:prstGeom prst="rect">
            <a:avLst/>
          </a:prstGeom>
        </p:spPr>
      </p:pic>
      <p:pic>
        <p:nvPicPr>
          <p:cNvPr id="8" name="Picture 7" descr="s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40" y="2132860"/>
            <a:ext cx="4797872" cy="318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751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 smtClean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72331" y="5173982"/>
            <a:ext cx="2604038" cy="527117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 smtClean="0"/>
              <a:t>PointSymbol3D</a:t>
            </a:r>
            <a:endParaRPr lang="en-US" sz="2800" b="0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</a:t>
            </a:r>
            <a:r>
              <a:rPr lang="en-US" sz="3200" b="0" dirty="0" smtClean="0">
                <a:solidFill>
                  <a:srgbClr val="FFFF00"/>
                </a:solidFill>
              </a:rPr>
              <a:t>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4531202" y="6166418"/>
            <a:ext cx="2794009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LabelSymbol3D</a:t>
            </a:r>
            <a:endParaRPr lang="en-US" sz="2800" b="0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322622" y="5173982"/>
            <a:ext cx="247176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LineSymbol3D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9221114" y="5173982"/>
            <a:ext cx="2707672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MeshSymbol3D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5928207" y="5159296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smtClean="0"/>
              <a:t>PolygonSymbol3D</a:t>
            </a:r>
          </a:p>
        </p:txBody>
      </p:sp>
      <p:pic>
        <p:nvPicPr>
          <p:cNvPr id="4" name="Picture 3" descr="Screen Shot 2016-06-21 at 1.3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1" y="2630618"/>
            <a:ext cx="2007571" cy="1699743"/>
          </a:xfrm>
          <a:prstGeom prst="rect">
            <a:avLst/>
          </a:prstGeom>
        </p:spPr>
      </p:pic>
      <p:pic>
        <p:nvPicPr>
          <p:cNvPr id="13" name="Picture 12" descr="Screen Shot 2016-06-21 at 1.40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626" y="2619417"/>
            <a:ext cx="2170495" cy="1710944"/>
          </a:xfrm>
          <a:prstGeom prst="rect">
            <a:avLst/>
          </a:prstGeom>
        </p:spPr>
      </p:pic>
      <p:pic>
        <p:nvPicPr>
          <p:cNvPr id="14" name="Picture 13" descr="Screen Shot 2016-06-21 at 1.41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22" y="2630618"/>
            <a:ext cx="2282582" cy="1710944"/>
          </a:xfrm>
          <a:prstGeom prst="rect">
            <a:avLst/>
          </a:prstGeom>
        </p:spPr>
      </p:pic>
      <p:pic>
        <p:nvPicPr>
          <p:cNvPr id="15" name="Picture 14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433" y="2619417"/>
            <a:ext cx="2392359" cy="1710944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 bwMode="auto">
          <a:xfrm rot="5400000">
            <a:off x="994393" y="4602041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Right Arrow 16"/>
          <p:cNvSpPr/>
          <p:nvPr/>
        </p:nvSpPr>
        <p:spPr bwMode="auto">
          <a:xfrm rot="5400000">
            <a:off x="4014875" y="4602044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5400000">
            <a:off x="7052295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10047378" y="4602043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899583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Points</a:t>
            </a:r>
            <a:endParaRPr lang="en-US" sz="2400" b="0" dirty="0"/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036482" y="2210056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Lines</a:t>
            </a:r>
            <a:endParaRPr lang="en-US" sz="2400" b="0" dirty="0"/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6851652" y="2210056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Polygons</a:t>
            </a:r>
            <a:endParaRPr lang="en-US" sz="2400" b="0" dirty="0"/>
          </a:p>
        </p:txBody>
      </p:sp>
      <p:sp>
        <p:nvSpPr>
          <p:cNvPr id="24" name="Content Placeholder 4"/>
          <p:cNvSpPr txBox="1">
            <a:spLocks/>
          </p:cNvSpPr>
          <p:nvPr/>
        </p:nvSpPr>
        <p:spPr>
          <a:xfrm>
            <a:off x="10068985" y="2167299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smtClean="0"/>
              <a:t>Mesh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8669620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 smtClean="0"/>
              <a:t>3D Symbols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707222"/>
            <a:ext cx="1911350" cy="764112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 smtClean="0"/>
              <a:t>Flat</a:t>
            </a:r>
            <a:endParaRPr lang="en-US" sz="2800" dirty="0" smtClean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481011" y="2707222"/>
            <a:ext cx="4712152" cy="7641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400" dirty="0" smtClean="0"/>
              <a:t>Volumetric</a:t>
            </a:r>
            <a:endParaRPr lang="en-US" sz="2800" dirty="0" smtClean="0"/>
          </a:p>
        </p:txBody>
      </p:sp>
      <p:pic>
        <p:nvPicPr>
          <p:cNvPr id="12" name="Picture 11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2" y="4603750"/>
            <a:ext cx="3358965" cy="2077153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914400" y="1535594"/>
            <a:ext cx="10759017" cy="71865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Each must be composed of one or more </a:t>
            </a:r>
            <a:r>
              <a:rPr lang="en-US" sz="3200" dirty="0" smtClean="0">
                <a:solidFill>
                  <a:schemeClr val="accent3">
                    <a:lumMod val="60000"/>
                    <a:lumOff val="40000"/>
                  </a:schemeClr>
                </a:solidFill>
                <a:hlinkClick r:id="rId4"/>
              </a:rPr>
              <a:t>symbol layers</a:t>
            </a:r>
            <a:endParaRPr lang="en-US" sz="3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Screen Shot 2016-06-21 at 3.51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833" y="4644990"/>
            <a:ext cx="3291416" cy="1952660"/>
          </a:xfrm>
          <a:prstGeom prst="rect">
            <a:avLst/>
          </a:prstGeom>
        </p:spPr>
      </p:pic>
      <p:pic>
        <p:nvPicPr>
          <p:cNvPr id="10" name="Picture 9" descr="Screen Shot 2016-06-21 at 1.38.4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333" y="4254500"/>
            <a:ext cx="2767289" cy="1979083"/>
          </a:xfrm>
          <a:prstGeom prst="rect">
            <a:avLst/>
          </a:prstGeom>
        </p:spPr>
      </p:pic>
      <p:pic>
        <p:nvPicPr>
          <p:cNvPr id="7" name="Picture 6" descr="Screen Shot 2016-06-21 at 1.37.56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897" y="3609012"/>
            <a:ext cx="2444104" cy="2069341"/>
          </a:xfrm>
          <a:prstGeom prst="rect">
            <a:avLst/>
          </a:prstGeom>
        </p:spPr>
      </p:pic>
      <p:pic>
        <p:nvPicPr>
          <p:cNvPr id="13" name="Picture 12" descr="Screen Shot 2016-06-21 at 3.51.0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69" y="3716203"/>
            <a:ext cx="3245724" cy="219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73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 smtClean="0"/>
              <a:t>Flat Symbol Layers</a:t>
            </a:r>
            <a:endParaRPr lang="en-US" sz="44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76791" y="2532953"/>
            <a:ext cx="4610100" cy="2179041"/>
          </a:xfrm>
        </p:spPr>
        <p:txBody>
          <a:bodyPr/>
          <a:lstStyle/>
          <a:p>
            <a:r>
              <a:rPr lang="en-US" sz="2800" b="0" dirty="0"/>
              <a:t>Look like they’re </a:t>
            </a:r>
            <a:r>
              <a:rPr lang="en-US" sz="2800" b="0" dirty="0" smtClean="0"/>
              <a:t>2D</a:t>
            </a:r>
          </a:p>
          <a:p>
            <a:r>
              <a:rPr lang="en-US" sz="2800" b="0" dirty="0" smtClean="0"/>
              <a:t>Size is expressed in screen units</a:t>
            </a:r>
          </a:p>
          <a:p>
            <a:pPr lvl="1"/>
            <a:r>
              <a:rPr lang="en-US" sz="2800" b="0" dirty="0" smtClean="0"/>
              <a:t> pixels or points</a:t>
            </a:r>
          </a:p>
        </p:txBody>
      </p:sp>
      <p:pic>
        <p:nvPicPr>
          <p:cNvPr id="10" name="Picture 9" descr="Screen Shot 2016-06-13 at 3.25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636" y="3977218"/>
            <a:ext cx="4315087" cy="2668410"/>
          </a:xfrm>
          <a:prstGeom prst="rect">
            <a:avLst/>
          </a:prstGeom>
        </p:spPr>
      </p:pic>
      <p:pic>
        <p:nvPicPr>
          <p:cNvPr id="13" name="Picture 12" descr="Screen Shot 2016-06-21 at 1.38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73" y="3385257"/>
            <a:ext cx="3772010" cy="2697630"/>
          </a:xfrm>
          <a:prstGeom prst="rect">
            <a:avLst/>
          </a:prstGeom>
        </p:spPr>
      </p:pic>
      <p:pic>
        <p:nvPicPr>
          <p:cNvPr id="14" name="Picture 13" descr="Screen Shot 2016-06-21 at 1.37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552" y="2057530"/>
            <a:ext cx="3136363" cy="2655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62074" y="1595865"/>
            <a:ext cx="295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IconSymbol3DLayer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36567" y="6082888"/>
            <a:ext cx="295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LineSymbol3DLayer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9323915" y="2923592"/>
            <a:ext cx="276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FillSymbol3DLayer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24884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738664"/>
          </a:xfrm>
        </p:spPr>
        <p:txBody>
          <a:bodyPr/>
          <a:lstStyle/>
          <a:p>
            <a:r>
              <a:rPr lang="en-US" sz="4800" dirty="0" smtClean="0"/>
              <a:t>Volumetric Symbol Layers</a:t>
            </a:r>
            <a:endParaRPr lang="en-US" sz="440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7025620" y="2442294"/>
            <a:ext cx="4712152" cy="384653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800" b="0" dirty="0"/>
              <a:t>Look like they’re </a:t>
            </a:r>
            <a:r>
              <a:rPr lang="en-US" sz="2800" b="0" dirty="0" smtClean="0"/>
              <a:t>3D</a:t>
            </a:r>
          </a:p>
          <a:p>
            <a:r>
              <a:rPr lang="en-US" sz="2800" b="0" dirty="0" smtClean="0"/>
              <a:t>Size </a:t>
            </a:r>
            <a:r>
              <a:rPr lang="en-US" sz="2800" b="0" dirty="0"/>
              <a:t>is expressed in </a:t>
            </a:r>
            <a:r>
              <a:rPr lang="en-US" sz="2800" b="0" dirty="0" smtClean="0"/>
              <a:t>real-world units</a:t>
            </a:r>
            <a:endParaRPr lang="en-US" sz="2800" b="0" dirty="0"/>
          </a:p>
          <a:p>
            <a:pPr lvl="1"/>
            <a:r>
              <a:rPr lang="en-US" sz="2800" b="0" dirty="0"/>
              <a:t> </a:t>
            </a:r>
            <a:r>
              <a:rPr lang="en-US" sz="2800" b="0" dirty="0" smtClean="0"/>
              <a:t>usually in meters</a:t>
            </a:r>
            <a:endParaRPr lang="en-US" sz="2800" b="0" dirty="0"/>
          </a:p>
          <a:p>
            <a:r>
              <a:rPr lang="en-US" sz="2800" b="0" dirty="0" smtClean="0"/>
              <a:t>Object symbol layers (point features) have an axis to size height, width, and depth</a:t>
            </a:r>
            <a:endParaRPr lang="en-US" sz="2800" b="0" dirty="0"/>
          </a:p>
        </p:txBody>
      </p:sp>
      <p:pic>
        <p:nvPicPr>
          <p:cNvPr id="14" name="Picture 13" descr="Screen Shot 2016-06-08 at 12.38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8" y="4303596"/>
            <a:ext cx="3535004" cy="2554404"/>
          </a:xfrm>
          <a:prstGeom prst="rect">
            <a:avLst/>
          </a:prstGeom>
        </p:spPr>
      </p:pic>
      <p:pic>
        <p:nvPicPr>
          <p:cNvPr id="18" name="Picture 17" descr="Screen Shot 2016-06-08 at 12.54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57" y="3149751"/>
            <a:ext cx="3977975" cy="2307690"/>
          </a:xfrm>
          <a:prstGeom prst="rect">
            <a:avLst/>
          </a:prstGeom>
        </p:spPr>
      </p:pic>
      <p:pic>
        <p:nvPicPr>
          <p:cNvPr id="13" name="Picture 12" descr="Screen Shot 2016-06-21 at 3.51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8" y="2421214"/>
            <a:ext cx="3245724" cy="21998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0458" y="1956032"/>
            <a:ext cx="3263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ObjectSymbol3DLayer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9462" y="6393806"/>
            <a:ext cx="3007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PathSymbol3DLayer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526182" y="2688086"/>
            <a:ext cx="3434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ExtrudeSymbol3DLayer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24884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304" y="1990427"/>
            <a:ext cx="9073907" cy="1477328"/>
          </a:xfrm>
        </p:spPr>
        <p:txBody>
          <a:bodyPr/>
          <a:lstStyle/>
          <a:p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99456" y="3467761"/>
            <a:ext cx="9073907" cy="615553"/>
          </a:xfrm>
        </p:spPr>
        <p:txBody>
          <a:bodyPr/>
          <a:lstStyle/>
          <a:p>
            <a:r>
              <a:rPr lang="en-US" dirty="0" smtClean="0"/>
              <a:t>Principles of 2D </a:t>
            </a:r>
            <a:r>
              <a:rPr lang="en-US" dirty="0" err="1" smtClean="0"/>
              <a:t>viz</a:t>
            </a:r>
            <a:r>
              <a:rPr lang="en-US" dirty="0" smtClean="0"/>
              <a:t> ≈ 3D </a:t>
            </a:r>
            <a:r>
              <a:rPr lang="en-US" dirty="0" err="1" smtClean="0"/>
              <a:t>viz</a:t>
            </a:r>
            <a:endParaRPr lang="en-US" dirty="0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1064704" y="4556556"/>
            <a:ext cx="9073907" cy="102335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en-US" sz="3200" b="0" dirty="0" smtClean="0"/>
              <a:t>Code is similar</a:t>
            </a:r>
          </a:p>
          <a:p>
            <a:pPr marL="571500" indent="-571500">
              <a:buFont typeface="Arial"/>
              <a:buChar char="•"/>
            </a:pPr>
            <a:r>
              <a:rPr lang="en-US" sz="3200" b="0" dirty="0" smtClean="0"/>
              <a:t>Cartographic principles/techniques are similar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382323094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 smtClean="0"/>
              <a:t>2D </a:t>
            </a:r>
            <a:r>
              <a:rPr lang="en-US" sz="4800" dirty="0"/>
              <a:t>v</a:t>
            </a:r>
            <a:r>
              <a:rPr lang="en-US" sz="4800" dirty="0" smtClean="0"/>
              <a:t>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58499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/>
              <a:t>PointSymbol3D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point features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52282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IconSymbol3DLayer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804072" y="2348817"/>
            <a:ext cx="4506369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ObjectSymbol3DLayer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39406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6470621" y="6291161"/>
            <a:ext cx="5173272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(width, height, depth in meters)</a:t>
            </a:r>
          </a:p>
        </p:txBody>
      </p:sp>
      <p:pic>
        <p:nvPicPr>
          <p:cNvPr id="6" name="Picture 5" descr="Screen Shot 2016-06-08 at 1.4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20" y="2949040"/>
            <a:ext cx="5173273" cy="3162234"/>
          </a:xfrm>
          <a:prstGeom prst="rect">
            <a:avLst/>
          </a:prstGeom>
        </p:spPr>
      </p:pic>
      <p:pic>
        <p:nvPicPr>
          <p:cNvPr id="12" name="Picture 11" descr="Screen Shot 2016-06-08 at 1.44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98" y="3019907"/>
            <a:ext cx="4258517" cy="2954106"/>
          </a:xfrm>
          <a:prstGeom prst="rect">
            <a:avLst/>
          </a:prstGeom>
        </p:spPr>
      </p:pic>
      <p:pic>
        <p:nvPicPr>
          <p:cNvPr id="4" name="Picture 3" descr="Screen Shot 2016-06-22 at 12.08.5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9" y="2180611"/>
            <a:ext cx="6105847" cy="4508055"/>
          </a:xfrm>
          <a:prstGeom prst="rect">
            <a:avLst/>
          </a:prstGeom>
        </p:spPr>
      </p:pic>
      <p:pic>
        <p:nvPicPr>
          <p:cNvPr id="5" name="Picture 4" descr="Screen Shot 2016-06-22 at 12.09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4" y="2348817"/>
            <a:ext cx="6280827" cy="362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55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203034"/>
            <a:ext cx="10826496" cy="738664"/>
          </a:xfrm>
        </p:spPr>
        <p:txBody>
          <a:bodyPr/>
          <a:lstStyle/>
          <a:p>
            <a:r>
              <a:rPr lang="en-US" sz="4800" dirty="0" smtClean="0"/>
              <a:t>PointSymbol3D</a:t>
            </a:r>
            <a:endParaRPr lang="en-US" sz="4400" dirty="0"/>
          </a:p>
        </p:txBody>
      </p:sp>
      <p:pic>
        <p:nvPicPr>
          <p:cNvPr id="5" name="Picture 4" descr="Screen Shot 2016-06-08 at 2.22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2502973"/>
            <a:ext cx="5219700" cy="779566"/>
          </a:xfrm>
          <a:prstGeom prst="rect">
            <a:avLst/>
          </a:prstGeom>
        </p:spPr>
      </p:pic>
      <p:pic>
        <p:nvPicPr>
          <p:cNvPr id="13" name="Picture 12" descr="Screen Shot 2016-06-08 at 2.22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3958653"/>
            <a:ext cx="4617071" cy="934518"/>
          </a:xfrm>
          <a:prstGeom prst="rect">
            <a:avLst/>
          </a:prstGeom>
        </p:spPr>
      </p:pic>
      <p:pic>
        <p:nvPicPr>
          <p:cNvPr id="14" name="Picture 13" descr="Screen Shot 2016-06-08 at 2.23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2454773"/>
            <a:ext cx="4617071" cy="875966"/>
          </a:xfrm>
          <a:prstGeom prst="rect">
            <a:avLst/>
          </a:prstGeom>
        </p:spPr>
      </p:pic>
      <p:pic>
        <p:nvPicPr>
          <p:cNvPr id="15" name="Picture 14" descr="Screen Shot 2016-06-08 at 2.23.1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193" y="5677179"/>
            <a:ext cx="4253075" cy="868586"/>
          </a:xfrm>
          <a:prstGeom prst="rect">
            <a:avLst/>
          </a:prstGeom>
        </p:spPr>
      </p:pic>
      <p:pic>
        <p:nvPicPr>
          <p:cNvPr id="16" name="Picture 15" descr="Screen Shot 2016-06-08 at 2.23.2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3" y="5731345"/>
            <a:ext cx="4711700" cy="760254"/>
          </a:xfrm>
          <a:prstGeom prst="rect">
            <a:avLst/>
          </a:prstGeom>
        </p:spPr>
      </p:pic>
      <p:pic>
        <p:nvPicPr>
          <p:cNvPr id="17" name="Picture 16" descr="Screen Shot 2016-06-08 at 2.23.48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4" y="4051095"/>
            <a:ext cx="5021742" cy="749634"/>
          </a:xfrm>
          <a:prstGeom prst="rect">
            <a:avLst/>
          </a:prstGeom>
        </p:spPr>
      </p:pic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609566" y="1842914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cone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200615" y="18953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sphere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529587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tetrahedron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59014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cylinder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1422408" y="519221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diamond</a:t>
            </a:r>
          </a:p>
        </p:txBody>
      </p:sp>
      <p:sp>
        <p:nvSpPr>
          <p:cNvPr id="23" name="Content Placeholder 4"/>
          <p:cNvSpPr txBox="1">
            <a:spLocks/>
          </p:cNvSpPr>
          <p:nvPr/>
        </p:nvSpPr>
        <p:spPr>
          <a:xfrm>
            <a:off x="7200615" y="5255069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cube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97350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ObjectSymbol3DLayer – </a:t>
            </a:r>
            <a:r>
              <a:rPr 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70903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403554"/>
            <a:ext cx="10826496" cy="738664"/>
          </a:xfrm>
        </p:spPr>
        <p:txBody>
          <a:bodyPr/>
          <a:lstStyle/>
          <a:p>
            <a:r>
              <a:rPr lang="en-US" sz="4800" dirty="0" smtClean="0"/>
              <a:t>PointSymbol3D</a:t>
            </a:r>
            <a:endParaRPr lang="en-US" sz="4400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2"/>
          </p:nvPr>
        </p:nvSpPr>
        <p:spPr>
          <a:xfrm>
            <a:off x="1422408" y="2320096"/>
            <a:ext cx="3908545" cy="4318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circle</a:t>
            </a: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7085655" y="2272801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square</a:t>
            </a:r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422408" y="3821760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kite</a:t>
            </a:r>
          </a:p>
        </p:txBody>
      </p:sp>
      <p:sp>
        <p:nvSpPr>
          <p:cNvPr id="21" name="Content Placeholder 4"/>
          <p:cNvSpPr txBox="1">
            <a:spLocks/>
          </p:cNvSpPr>
          <p:nvPr/>
        </p:nvSpPr>
        <p:spPr>
          <a:xfrm>
            <a:off x="7085655" y="3910028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cross</a:t>
            </a:r>
          </a:p>
        </p:txBody>
      </p:sp>
      <p:sp>
        <p:nvSpPr>
          <p:cNvPr id="22" name="Content Placeholder 4"/>
          <p:cNvSpPr txBox="1">
            <a:spLocks/>
          </p:cNvSpPr>
          <p:nvPr/>
        </p:nvSpPr>
        <p:spPr>
          <a:xfrm>
            <a:off x="4101788" y="5287814"/>
            <a:ext cx="3908545" cy="43181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dirty="0" smtClean="0"/>
              <a:t>x</a:t>
            </a:r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>
            <a:off x="1185329" y="1174028"/>
            <a:ext cx="9081618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IconSymbol3DLayer – </a:t>
            </a:r>
            <a:r>
              <a:rPr lang="en-US" sz="28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resource types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 descr="Screen Shot 2016-06-08 at 2.25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40" y="2751742"/>
            <a:ext cx="5079868" cy="841635"/>
          </a:xfrm>
          <a:prstGeom prst="rect">
            <a:avLst/>
          </a:prstGeom>
        </p:spPr>
      </p:pic>
      <p:pic>
        <p:nvPicPr>
          <p:cNvPr id="6" name="Picture 5" descr="Screen Shot 2016-06-08 at 2.25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2808065"/>
            <a:ext cx="5143993" cy="728989"/>
          </a:xfrm>
          <a:prstGeom prst="rect">
            <a:avLst/>
          </a:prstGeom>
        </p:spPr>
      </p:pic>
      <p:pic>
        <p:nvPicPr>
          <p:cNvPr id="7" name="Picture 6" descr="Screen Shot 2016-06-08 at 2.25.4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8" y="4341843"/>
            <a:ext cx="5034539" cy="705477"/>
          </a:xfrm>
          <a:prstGeom prst="rect">
            <a:avLst/>
          </a:prstGeom>
        </p:spPr>
      </p:pic>
      <p:pic>
        <p:nvPicPr>
          <p:cNvPr id="8" name="Picture 7" descr="Screen Shot 2016-06-08 at 2.26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34" y="4383431"/>
            <a:ext cx="5225174" cy="622300"/>
          </a:xfrm>
          <a:prstGeom prst="rect">
            <a:avLst/>
          </a:prstGeom>
        </p:spPr>
      </p:pic>
      <p:pic>
        <p:nvPicPr>
          <p:cNvPr id="9" name="Picture 8" descr="Screen Shot 2016-06-08 at 2.26.1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864" y="5778505"/>
            <a:ext cx="4580394" cy="63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652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 smtClean="0"/>
              <a:t>Keep in mind</a:t>
            </a:r>
            <a:r>
              <a:rPr lang="is-IS" sz="6600" dirty="0" smtClean="0"/>
              <a:t>…</a:t>
            </a:r>
            <a:endParaRPr lang="en-US" sz="6600" dirty="0"/>
          </a:p>
        </p:txBody>
      </p:sp>
      <p:pic>
        <p:nvPicPr>
          <p:cNvPr id="2" name="Picture 1" descr="draped-vs- billboard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" y="1384537"/>
            <a:ext cx="10501697" cy="4687609"/>
          </a:xfrm>
          <a:prstGeom prst="rect">
            <a:avLst/>
          </a:prstGeom>
        </p:spPr>
      </p:pic>
      <p:sp>
        <p:nvSpPr>
          <p:cNvPr id="5" name="Title 6"/>
          <p:cNvSpPr txBox="1">
            <a:spLocks/>
          </p:cNvSpPr>
          <p:nvPr/>
        </p:nvSpPr>
        <p:spPr>
          <a:xfrm>
            <a:off x="664751" y="6185572"/>
            <a:ext cx="9073907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 smtClean="0">
                <a:solidFill>
                  <a:srgbClr val="FFFF00"/>
                </a:solidFill>
              </a:rPr>
              <a:t>Sample comparison: </a:t>
            </a:r>
            <a:r>
              <a:rPr lang="en-US" sz="2800" b="0" dirty="0" smtClean="0"/>
              <a:t>When is each appropriate?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3134710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 smtClean="0"/>
              <a:t>LineSymbol3D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polyline features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231866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LineSymbol3DLayer</a:t>
            </a:r>
          </a:p>
        </p:txBody>
      </p:sp>
      <p:pic>
        <p:nvPicPr>
          <p:cNvPr id="4" name="Picture 3" descr="Screen Shot 2016-06-08 at 12.44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3" y="3019907"/>
            <a:ext cx="4236954" cy="3247011"/>
          </a:xfrm>
          <a:prstGeom prst="rect">
            <a:avLst/>
          </a:prstGeom>
        </p:spPr>
      </p:pic>
      <p:pic>
        <p:nvPicPr>
          <p:cNvPr id="5" name="Picture 4" descr="Screen Shot 2016-06-08 at 12.38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988" y="3019906"/>
            <a:ext cx="4491538" cy="3245598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6789947" y="2348817"/>
            <a:ext cx="4173621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PathSymbol3DLayer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618990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Flat (size in points/pixels)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254607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22 at 12.15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4627204"/>
            <a:ext cx="5511800" cy="1638300"/>
          </a:xfrm>
          <a:prstGeom prst="rect">
            <a:avLst/>
          </a:prstGeom>
        </p:spPr>
      </p:pic>
      <p:pic>
        <p:nvPicPr>
          <p:cNvPr id="13" name="Picture 12" descr="Screen Shot 2016-06-22 at 12.16.2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4628618"/>
            <a:ext cx="5638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669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 smtClean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89"/>
            <a:ext cx="5490194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polygon features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1085933" y="2322080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FillSymbol3DLayer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6754908" y="2348817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ExtrudeSymbol3DLayer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1473057" y="6265505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Flat (no size)</a:t>
            </a: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7439416" y="6291161"/>
            <a:ext cx="3244300" cy="27165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Volumetric (size in meters)</a:t>
            </a:r>
          </a:p>
        </p:txBody>
      </p:sp>
      <p:pic>
        <p:nvPicPr>
          <p:cNvPr id="6" name="Picture 5" descr="Screen Shot 2016-06-08 at 12.5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91" y="3019907"/>
            <a:ext cx="5378551" cy="3120188"/>
          </a:xfrm>
          <a:prstGeom prst="rect">
            <a:avLst/>
          </a:prstGeom>
        </p:spPr>
      </p:pic>
      <p:pic>
        <p:nvPicPr>
          <p:cNvPr id="12" name="Picture 11" descr="Screen Shot 2016-06-08 at 12.55.2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2949040"/>
            <a:ext cx="4825164" cy="3266552"/>
          </a:xfrm>
          <a:prstGeom prst="rect">
            <a:avLst/>
          </a:prstGeom>
        </p:spPr>
      </p:pic>
      <p:pic>
        <p:nvPicPr>
          <p:cNvPr id="5" name="Picture 4" descr="Screen Shot 2016-06-22 at 12.22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98" y="2628635"/>
            <a:ext cx="6102887" cy="3511460"/>
          </a:xfrm>
          <a:prstGeom prst="rect">
            <a:avLst/>
          </a:prstGeom>
        </p:spPr>
      </p:pic>
      <p:pic>
        <p:nvPicPr>
          <p:cNvPr id="13" name="Picture 12" descr="Screen Shot 2016-06-22 at 12.23.3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75" y="5098695"/>
            <a:ext cx="589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357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 smtClean="0"/>
              <a:t>PolygonSymbol3D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9" y="1421290"/>
            <a:ext cx="7027564" cy="63744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Also supports other symbol layers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991234" y="2600126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IconSymbol3DLayer</a:t>
            </a:r>
            <a:endParaRPr lang="en-US" sz="3200" dirty="0" smtClean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7217736" y="2600126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ObjectSymbol3DLayer</a:t>
            </a:r>
            <a:endParaRPr lang="en-US" sz="3200" dirty="0" smtClean="0"/>
          </a:p>
        </p:txBody>
      </p:sp>
      <p:pic>
        <p:nvPicPr>
          <p:cNvPr id="14" name="Picture 13" descr="Screen Shot 2016-06-08 at 12.5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787" y="3019907"/>
            <a:ext cx="4763265" cy="2513263"/>
          </a:xfrm>
          <a:prstGeom prst="rect">
            <a:avLst/>
          </a:prstGeom>
        </p:spPr>
      </p:pic>
      <p:pic>
        <p:nvPicPr>
          <p:cNvPr id="6" name="Picture 5" descr="Screen Shot 2016-06-08 at 1.00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38" y="3797318"/>
            <a:ext cx="4614111" cy="2940365"/>
          </a:xfrm>
          <a:prstGeom prst="rect">
            <a:avLst/>
          </a:prstGeom>
        </p:spPr>
      </p:pic>
      <p:sp>
        <p:nvSpPr>
          <p:cNvPr id="12" name="Content Placeholder 4"/>
          <p:cNvSpPr txBox="1">
            <a:spLocks/>
          </p:cNvSpPr>
          <p:nvPr/>
        </p:nvSpPr>
        <p:spPr>
          <a:xfrm>
            <a:off x="7575636" y="6137460"/>
            <a:ext cx="4613316" cy="6002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400" dirty="0" smtClean="0"/>
              <a:t>LineSymbol3DLayer</a:t>
            </a:r>
          </a:p>
        </p:txBody>
      </p:sp>
      <p:pic>
        <p:nvPicPr>
          <p:cNvPr id="13" name="Picture 12" descr="Screen Shot 2016-06-08 at 12.57.0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3019907"/>
            <a:ext cx="4691480" cy="27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2783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 smtClean="0"/>
              <a:t>MeshSymbol3D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Only for mesh features (in </a:t>
            </a:r>
            <a:r>
              <a:rPr lang="en-US" sz="3200" b="0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SceneLayers</a:t>
            </a: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)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3753650" y="2318055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FillSymbol3DLayer</a:t>
            </a:r>
          </a:p>
        </p:txBody>
      </p:sp>
      <p:pic>
        <p:nvPicPr>
          <p:cNvPr id="5" name="Picture 4" descr="Screen Shot 2016-06-08 at 1.07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" y="3019907"/>
            <a:ext cx="10280316" cy="2875567"/>
          </a:xfrm>
          <a:prstGeom prst="rect">
            <a:avLst/>
          </a:prstGeom>
        </p:spPr>
      </p:pic>
      <p:pic>
        <p:nvPicPr>
          <p:cNvPr id="4" name="Picture 3" descr="Screen Shot 2016-06-22 at 12.25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521" y="4324350"/>
            <a:ext cx="4292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2767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625" y="508836"/>
            <a:ext cx="10826496" cy="738664"/>
          </a:xfrm>
        </p:spPr>
        <p:txBody>
          <a:bodyPr/>
          <a:lstStyle/>
          <a:p>
            <a:r>
              <a:rPr lang="en-US" sz="4800" dirty="0" smtClean="0"/>
              <a:t>LabelSymbol3D</a:t>
            </a:r>
            <a:endParaRPr lang="en-US" sz="440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341068" y="1421289"/>
            <a:ext cx="7976721" cy="7593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May be applied to </a:t>
            </a:r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all</a:t>
            </a:r>
            <a:r>
              <a:rPr lang="en-US" sz="3200" b="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 features</a:t>
            </a:r>
            <a:endParaRPr lang="en-US" sz="3200" b="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2"/>
          </p:nvPr>
        </p:nvSpPr>
        <p:spPr>
          <a:xfrm>
            <a:off x="6111039" y="2003374"/>
            <a:ext cx="4018548" cy="697827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 smtClean="0"/>
              <a:t>TextSymbol3DLayer</a:t>
            </a:r>
          </a:p>
        </p:txBody>
      </p:sp>
      <p:pic>
        <p:nvPicPr>
          <p:cNvPr id="5" name="Picture 4" descr="Screen Shot 2016-06-22 at 12.46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49" y="2605951"/>
            <a:ext cx="7098327" cy="4036573"/>
          </a:xfrm>
          <a:prstGeom prst="rect">
            <a:avLst/>
          </a:prstGeom>
        </p:spPr>
      </p:pic>
      <p:pic>
        <p:nvPicPr>
          <p:cNvPr id="6" name="Picture 5" descr="Screen Shot 2016-06-22 at 12.47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7" y="2602844"/>
            <a:ext cx="4895850" cy="40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567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13099"/>
            <a:ext cx="9073907" cy="1477328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2539252"/>
            <a:ext cx="9073907" cy="2108269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400" dirty="0" smtClean="0"/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Considerations and pitfalls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7511451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912304" y="1990427"/>
            <a:ext cx="9073907" cy="1477328"/>
          </a:xfrm>
        </p:spPr>
        <p:txBody>
          <a:bodyPr/>
          <a:lstStyle/>
          <a:p>
            <a:r>
              <a:rPr lang="en-US" dirty="0" smtClean="0"/>
              <a:t>Renderers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10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 smtClean="0"/>
              <a:t>2D </a:t>
            </a:r>
            <a:r>
              <a:rPr lang="en-US" sz="4800" dirty="0"/>
              <a:t>v</a:t>
            </a:r>
            <a:r>
              <a:rPr lang="en-US" sz="4800" dirty="0" smtClean="0"/>
              <a:t>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40992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1231106"/>
          </a:xfrm>
        </p:spPr>
        <p:txBody>
          <a:bodyPr/>
          <a:lstStyle/>
          <a:p>
            <a:r>
              <a:rPr lang="en-US" sz="8000" dirty="0" smtClean="0"/>
              <a:t>Renderers</a:t>
            </a:r>
            <a:endParaRPr lang="en-US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914400" y="2069435"/>
            <a:ext cx="3168947" cy="552239"/>
          </a:xfrm>
        </p:spPr>
        <p:txBody>
          <a:bodyPr/>
          <a:lstStyle/>
          <a:p>
            <a:pPr marL="0" indent="0">
              <a:buNone/>
            </a:pPr>
            <a:r>
              <a:rPr lang="en-US" sz="3200" b="0" dirty="0" err="1" smtClean="0"/>
              <a:t>SimpleRenderer</a:t>
            </a:r>
            <a:endParaRPr lang="en-US" sz="3200" b="0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6770103" y="532273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UniqueValueRenderer</a:t>
            </a:r>
            <a:endParaRPr lang="en-US" sz="3200" b="0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114938" y="5811667"/>
            <a:ext cx="4191022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 smtClean="0"/>
              <a:t>ClassBreaksRenderer</a:t>
            </a:r>
            <a:endParaRPr lang="en-US" sz="3200" b="0" dirty="0"/>
          </a:p>
        </p:txBody>
      </p:sp>
      <p:pic>
        <p:nvPicPr>
          <p:cNvPr id="4" name="Picture 3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60" y="4082041"/>
            <a:ext cx="5409547" cy="2673684"/>
          </a:xfrm>
          <a:prstGeom prst="rect">
            <a:avLst/>
          </a:prstGeom>
        </p:spPr>
      </p:pic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" y="2745867"/>
            <a:ext cx="4651863" cy="2672347"/>
          </a:xfrm>
          <a:prstGeom prst="rect">
            <a:avLst/>
          </a:prstGeom>
        </p:spPr>
      </p:pic>
      <p:pic>
        <p:nvPicPr>
          <p:cNvPr id="7" name="Picture 6" descr="Screen Shot 2016-06-09 at 1.48.5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11" y="1173977"/>
            <a:ext cx="6229684" cy="34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6864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 smtClean="0"/>
              <a:t>SimpleRenderer</a:t>
            </a:r>
            <a:endParaRPr lang="en-US" sz="7200" dirty="0"/>
          </a:p>
        </p:txBody>
      </p:sp>
      <p:pic>
        <p:nvPicPr>
          <p:cNvPr id="6" name="Picture 5" descr="Screen Shot 2016-06-09 at 1.48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58" y="1565639"/>
            <a:ext cx="8747056" cy="502490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54964" y="1588524"/>
            <a:ext cx="4882124" cy="502490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6-06-29 at 9.36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7" y="1483036"/>
            <a:ext cx="5778683" cy="516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376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738664"/>
          </a:xfrm>
        </p:spPr>
        <p:txBody>
          <a:bodyPr/>
          <a:lstStyle/>
          <a:p>
            <a:r>
              <a:rPr lang="en-US" sz="4800" dirty="0" err="1"/>
              <a:t>UniqueValueRenderer</a:t>
            </a:r>
            <a:endParaRPr lang="en-US" sz="4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2416" y="1338060"/>
            <a:ext cx="8788952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Buildings with real-world height</a:t>
            </a:r>
          </a:p>
        </p:txBody>
      </p:sp>
      <p:pic>
        <p:nvPicPr>
          <p:cNvPr id="4" name="Picture 3" descr="Screen Shot 2016-06-14 at 11.48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7" y="2633578"/>
            <a:ext cx="4884406" cy="3836737"/>
          </a:xfrm>
          <a:prstGeom prst="rect">
            <a:avLst/>
          </a:prstGeom>
        </p:spPr>
      </p:pic>
      <p:pic>
        <p:nvPicPr>
          <p:cNvPr id="6" name="Picture 5" descr="Screen Shot 2016-06-14 at 11.48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161" y="2793999"/>
            <a:ext cx="5868600" cy="34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832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Screen Shot 2016-06-14 at 11.0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4" y="2031331"/>
            <a:ext cx="4699000" cy="4495800"/>
          </a:xfrm>
          <a:prstGeom prst="rect">
            <a:avLst/>
          </a:prstGeom>
        </p:spPr>
      </p:pic>
      <p:pic>
        <p:nvPicPr>
          <p:cNvPr id="6" name="Picture 5" descr="Screen Shot 2016-06-14 at 11.02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16" y="240631"/>
            <a:ext cx="6134100" cy="62865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10" idx="1"/>
          </p:cNvCxnSpPr>
          <p:nvPr/>
        </p:nvCxnSpPr>
        <p:spPr bwMode="auto">
          <a:xfrm>
            <a:off x="5293895" y="3134895"/>
            <a:ext cx="989263" cy="233947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ight Brace 9"/>
          <p:cNvSpPr/>
          <p:nvPr/>
        </p:nvSpPr>
        <p:spPr bwMode="auto">
          <a:xfrm>
            <a:off x="4719053" y="2165684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4" idx="1"/>
          </p:cNvCxnSpPr>
          <p:nvPr/>
        </p:nvCxnSpPr>
        <p:spPr bwMode="auto">
          <a:xfrm flipV="1">
            <a:off x="5392823" y="4331368"/>
            <a:ext cx="997282" cy="1068138"/>
          </a:xfrm>
          <a:prstGeom prst="straightConnector1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ight Brace 13"/>
          <p:cNvSpPr/>
          <p:nvPr/>
        </p:nvSpPr>
        <p:spPr bwMode="auto">
          <a:xfrm>
            <a:off x="4817981" y="4430295"/>
            <a:ext cx="574842" cy="1938421"/>
          </a:xfrm>
          <a:prstGeom prst="rightBrace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475364" y="228480"/>
            <a:ext cx="4699000" cy="147732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 smtClean="0"/>
              <a:t>Buildings with real-world height</a:t>
            </a:r>
          </a:p>
        </p:txBody>
      </p:sp>
    </p:spTree>
    <p:extLst>
      <p:ext uri="{BB962C8B-B14F-4D97-AF65-F5344CB8AC3E}">
        <p14:creationId xmlns:p14="http://schemas.microsoft.com/office/powerpoint/2010/main" val="4470535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4963" y="500084"/>
            <a:ext cx="10826496" cy="738664"/>
          </a:xfrm>
        </p:spPr>
        <p:txBody>
          <a:bodyPr/>
          <a:lstStyle/>
          <a:p>
            <a:r>
              <a:rPr lang="en-US" sz="4800" dirty="0" err="1" smtClean="0"/>
              <a:t>ClassBreaksRenderer</a:t>
            </a:r>
            <a:endParaRPr lang="en-US" sz="7200" dirty="0"/>
          </a:p>
        </p:txBody>
      </p:sp>
      <p:pic>
        <p:nvPicPr>
          <p:cNvPr id="7" name="Picture 6" descr="Screen Shot 2016-06-09 at 1.49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1" y="1624597"/>
            <a:ext cx="10093684" cy="4988832"/>
          </a:xfrm>
          <a:prstGeom prst="rect">
            <a:avLst/>
          </a:prstGeom>
        </p:spPr>
      </p:pic>
      <p:pic>
        <p:nvPicPr>
          <p:cNvPr id="6" name="Content Placeholder 5" descr="Screen Shot 2016-06-29 at 9.34.00 AM.png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r="118"/>
          <a:stretch>
            <a:fillRect/>
          </a:stretch>
        </p:blipFill>
        <p:spPr>
          <a:xfrm>
            <a:off x="255588" y="1589088"/>
            <a:ext cx="4881562" cy="5024437"/>
          </a:xfrm>
        </p:spPr>
      </p:pic>
      <p:pic>
        <p:nvPicPr>
          <p:cNvPr id="4" name="Picture 3" descr="Screen Shot 2016-06-21 at 1.25.3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97" y="90841"/>
            <a:ext cx="3812898" cy="667257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 bwMode="auto">
          <a:xfrm rot="1389807">
            <a:off x="4872039" y="2427966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850853">
            <a:off x="4666250" y="3524799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461402">
            <a:off x="4644056" y="4654432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4514293" y="5774367"/>
            <a:ext cx="2881070" cy="15735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6151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1352011" y="1145276"/>
            <a:ext cx="9929822" cy="111016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A property of the renderer</a:t>
            </a:r>
          </a:p>
          <a:p>
            <a:r>
              <a:rPr lang="en-US" sz="32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For numeric data-driven continuous visualizations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Visual Variables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6-06-21 at 5.3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411" y="2713566"/>
            <a:ext cx="3841522" cy="2006854"/>
          </a:xfrm>
          <a:prstGeom prst="rect">
            <a:avLst/>
          </a:prstGeom>
        </p:spPr>
      </p:pic>
      <p:pic>
        <p:nvPicPr>
          <p:cNvPr id="5" name="Picture 4" descr="Screen Shot 2016-06-21 at 5.38.2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827" y="2824626"/>
            <a:ext cx="3001169" cy="1729317"/>
          </a:xfrm>
          <a:prstGeom prst="rect">
            <a:avLst/>
          </a:prstGeom>
        </p:spPr>
      </p:pic>
      <p:pic>
        <p:nvPicPr>
          <p:cNvPr id="6" name="Picture 5" descr="Screen Shot 2016-06-21 at 5.38.3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39" y="4756149"/>
            <a:ext cx="4042717" cy="1833033"/>
          </a:xfrm>
          <a:prstGeom prst="rect">
            <a:avLst/>
          </a:prstGeom>
        </p:spPr>
      </p:pic>
      <p:pic>
        <p:nvPicPr>
          <p:cNvPr id="8" name="Picture 7" descr="Screen Shot 2016-06-21 at 5.36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39" y="3827977"/>
            <a:ext cx="3519449" cy="1451932"/>
          </a:xfrm>
          <a:prstGeom prst="rect">
            <a:avLst/>
          </a:prstGeom>
        </p:spPr>
      </p:pic>
      <p:pic>
        <p:nvPicPr>
          <p:cNvPr id="9" name="Picture 8" descr="Screen Shot 2016-06-21 at 5.37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2" y="4444999"/>
            <a:ext cx="4767460" cy="2218521"/>
          </a:xfrm>
          <a:prstGeom prst="rect">
            <a:avLst/>
          </a:prstGeom>
        </p:spPr>
      </p:pic>
      <p:pic>
        <p:nvPicPr>
          <p:cNvPr id="11" name="Picture 10" descr="Screen Shot 2016-06-21 at 5.37.17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84" y="2713566"/>
            <a:ext cx="3446035" cy="2042583"/>
          </a:xfrm>
          <a:prstGeom prst="rect">
            <a:avLst/>
          </a:prstGeom>
        </p:spPr>
      </p:pic>
      <p:pic>
        <p:nvPicPr>
          <p:cNvPr id="12" name="Picture 11" descr="Screen Shot 2016-06-21 at 5.37.43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7" y="5033686"/>
            <a:ext cx="3169400" cy="162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700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9159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Visual Variables: Color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8322" y="2470024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 smtClean="0">
                <a:solidFill>
                  <a:srgbClr val="FF6600"/>
                </a:solidFill>
              </a:rPr>
              <a:t>var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colorVV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 smtClean="0">
                <a:solidFill>
                  <a:srgbClr val="FFFFFF"/>
                </a:solidFill>
              </a:rPr>
              <a:t>: “color”,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field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“POP_POVERTY”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 smtClean="0">
                <a:solidFill>
                  <a:srgbClr val="7CD789"/>
                </a:solidFill>
              </a:rPr>
              <a:t>normalizationField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“TOTPOP_CY”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stops</a:t>
            </a:r>
            <a:r>
              <a:rPr lang="en-US" sz="2000" dirty="0" smtClean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0.1,  </a:t>
            </a:r>
            <a:r>
              <a:rPr lang="en-US" sz="2000" dirty="0" smtClean="0">
                <a:solidFill>
                  <a:srgbClr val="7CD789"/>
                </a:solidFill>
              </a:rPr>
              <a:t>color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“#FFFCD4”  </a:t>
            </a:r>
            <a:r>
              <a:rPr lang="en-US" sz="2000" dirty="0" smtClean="0">
                <a:solidFill>
                  <a:srgbClr val="FFFFFF"/>
                </a:solidFill>
              </a:rPr>
              <a:t>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0.3,  </a:t>
            </a:r>
            <a:r>
              <a:rPr lang="en-US" sz="2000" dirty="0" smtClean="0">
                <a:solidFill>
                  <a:srgbClr val="7CD789"/>
                </a:solidFill>
              </a:rPr>
              <a:t>color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“#350242”  </a:t>
            </a:r>
            <a:r>
              <a:rPr lang="en-US" sz="2000" dirty="0" smtClean="0">
                <a:solidFill>
                  <a:srgbClr val="FFFFFF"/>
                </a:solidFill>
              </a:rPr>
              <a:t>}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]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1586198"/>
            <a:ext cx="5715000" cy="4833651"/>
          </a:xfrm>
          <a:prstGeom prst="rect">
            <a:avLst/>
          </a:prstGeom>
        </p:spPr>
      </p:pic>
      <p:pic>
        <p:nvPicPr>
          <p:cNvPr id="8" name="Picture 7" descr="Screen Shot 2016-06-21 at 4.26.3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33" y="1088782"/>
            <a:ext cx="3505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981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 smtClean="0"/>
              <a:t>Keep in mind</a:t>
            </a:r>
            <a:r>
              <a:rPr lang="is-IS" sz="6600" dirty="0" smtClean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257877" y="2135099"/>
            <a:ext cx="3593711" cy="369332"/>
          </a:xfrm>
        </p:spPr>
        <p:txBody>
          <a:bodyPr/>
          <a:lstStyle/>
          <a:p>
            <a:pPr algn="ctr"/>
            <a:r>
              <a:rPr lang="en-US" sz="2400" b="0" dirty="0" smtClean="0"/>
              <a:t>Direct lighting</a:t>
            </a:r>
            <a:endParaRPr lang="en-US" sz="2400" b="0" dirty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372879" y="2135099"/>
            <a:ext cx="3364447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 smtClean="0"/>
              <a:t>Shade</a:t>
            </a:r>
            <a:endParaRPr lang="en-US" sz="2400" b="0" dirty="0"/>
          </a:p>
        </p:txBody>
      </p:sp>
      <p:pic>
        <p:nvPicPr>
          <p:cNvPr id="2" name="Picture 1" descr="Screen Shot 2016-06-07 at 12.29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42" y="2525596"/>
            <a:ext cx="5549780" cy="3337853"/>
          </a:xfrm>
          <a:prstGeom prst="rect">
            <a:avLst/>
          </a:prstGeom>
        </p:spPr>
      </p:pic>
      <p:pic>
        <p:nvPicPr>
          <p:cNvPr id="5" name="Picture 4" descr="Screen Shot 2016-06-07 at 12.29.3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359" y="2525595"/>
            <a:ext cx="6063487" cy="333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5031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13099"/>
            <a:ext cx="9073907" cy="1477328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2539252"/>
            <a:ext cx="9073907" cy="2108269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How to do it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Considerations and pitfalls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6958883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7122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Visual Variables: Size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856" y="2405808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 smtClean="0">
                <a:solidFill>
                  <a:srgbClr val="FF6600"/>
                </a:solidFill>
              </a:rPr>
              <a:t>var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BF8CC9"/>
                </a:solidFill>
              </a:rPr>
              <a:t>sizeVV</a:t>
            </a:r>
            <a:r>
              <a:rPr lang="en-US" sz="2000" dirty="0" smtClean="0">
                <a:solidFill>
                  <a:srgbClr val="BF8CC9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type</a:t>
            </a:r>
            <a:r>
              <a:rPr lang="en-US" sz="2000" dirty="0" smtClean="0">
                <a:solidFill>
                  <a:srgbClr val="FFFFFF"/>
                </a:solidFill>
              </a:rPr>
              <a:t>: “size”,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field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“POP_POVERTY”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 smtClean="0">
                <a:solidFill>
                  <a:srgbClr val="7CD789"/>
                </a:solidFill>
              </a:rPr>
              <a:t>normalizationField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“TOTPOP_CY”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stops</a:t>
            </a:r>
            <a:r>
              <a:rPr lang="en-US" sz="2000" dirty="0" smtClean="0">
                <a:solidFill>
                  <a:srgbClr val="FFFFFF"/>
                </a:solidFill>
              </a:rPr>
              <a:t>: [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0.20,  </a:t>
            </a:r>
            <a:r>
              <a:rPr lang="en-US" sz="2000" dirty="0" smtClean="0">
                <a:solidFill>
                  <a:srgbClr val="7CD789"/>
                </a:solidFill>
              </a:rPr>
              <a:t>size</a:t>
            </a:r>
            <a:r>
              <a:rPr lang="en-US" sz="2000" dirty="0" smtClean="0">
                <a:solidFill>
                  <a:srgbClr val="FFFFFF"/>
                </a:solidFill>
              </a:rPr>
              <a:t>: “4px”  },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0.65,  </a:t>
            </a:r>
            <a:r>
              <a:rPr lang="en-US" sz="2000" dirty="0" smtClean="0">
                <a:solidFill>
                  <a:srgbClr val="7CD789"/>
                </a:solidFill>
              </a:rPr>
              <a:t>size</a:t>
            </a:r>
            <a:r>
              <a:rPr lang="en-US" sz="2000" dirty="0" smtClean="0">
                <a:solidFill>
                  <a:srgbClr val="FFFFFF"/>
                </a:solidFill>
              </a:rPr>
              <a:t>: “60px”  }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]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 smtClean="0">
              <a:solidFill>
                <a:srgbClr val="FFFFFF"/>
              </a:solidFill>
            </a:endParaRPr>
          </a:p>
        </p:txBody>
      </p:sp>
      <p:pic>
        <p:nvPicPr>
          <p:cNvPr id="4" name="Picture 3" descr="Screen Shot 2016-06-21 at 4.24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812991"/>
            <a:ext cx="5422900" cy="4330700"/>
          </a:xfrm>
          <a:prstGeom prst="rect">
            <a:avLst/>
          </a:prstGeom>
        </p:spPr>
      </p:pic>
      <p:pic>
        <p:nvPicPr>
          <p:cNvPr id="8" name="Picture 7" descr="Screen Shot 2016-06-21 at 4.27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33" y="930341"/>
            <a:ext cx="33528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981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 smtClean="0"/>
              <a:t>Keep in mind</a:t>
            </a:r>
            <a:r>
              <a:rPr lang="is-IS" sz="6600" dirty="0" smtClean="0"/>
              <a:t>…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56976" y="1868775"/>
            <a:ext cx="4700399" cy="738664"/>
          </a:xfrm>
        </p:spPr>
        <p:txBody>
          <a:bodyPr/>
          <a:lstStyle/>
          <a:p>
            <a:pPr algn="ctr"/>
            <a:r>
              <a:rPr lang="en-US" sz="2400" b="0" dirty="0" smtClean="0"/>
              <a:t>Flat symbols (pixels or points)</a:t>
            </a:r>
            <a:endParaRPr lang="en-US" sz="2400" b="0" dirty="0"/>
          </a:p>
        </p:txBody>
      </p:sp>
      <p:pic>
        <p:nvPicPr>
          <p:cNvPr id="3" name="Picture 2" descr="Screen Shot 2016-06-07 at 12.2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" y="2270761"/>
            <a:ext cx="5143995" cy="3638092"/>
          </a:xfrm>
          <a:prstGeom prst="rect">
            <a:avLst/>
          </a:prstGeom>
        </p:spPr>
      </p:pic>
      <p:pic>
        <p:nvPicPr>
          <p:cNvPr id="4" name="Picture 3" descr="Screen Shot 2016-06-07 at 12.26.1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409" y="2270762"/>
            <a:ext cx="6960301" cy="3638092"/>
          </a:xfrm>
          <a:prstGeom prst="rect">
            <a:avLst/>
          </a:prstGeom>
        </p:spPr>
      </p:pic>
      <p:sp>
        <p:nvSpPr>
          <p:cNvPr id="8" name="Text Placeholder 7"/>
          <p:cNvSpPr txBox="1">
            <a:spLocks/>
          </p:cNvSpPr>
          <p:nvPr/>
        </p:nvSpPr>
        <p:spPr>
          <a:xfrm>
            <a:off x="6870506" y="1868775"/>
            <a:ext cx="4078231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 smtClean="0"/>
              <a:t>Volumetric symbols (meters)</a:t>
            </a:r>
            <a:endParaRPr lang="en-US" sz="2400" b="0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824206" y="5923203"/>
            <a:ext cx="359371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 smtClean="0"/>
              <a:t>Good for multiple scale levels</a:t>
            </a:r>
            <a:endParaRPr lang="en-US" sz="2000" b="0" dirty="0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870506" y="5943955"/>
            <a:ext cx="39514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 smtClean="0"/>
              <a:t>Good for one or two scale levels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09842457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2" y="490986"/>
            <a:ext cx="978917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Visual Variables: Size (real-world units)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7014" y="1492251"/>
            <a:ext cx="4957374" cy="50376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549" y="1601475"/>
            <a:ext cx="4803839" cy="476969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</a:t>
            </a:r>
            <a:r>
              <a:rPr lang="en-US" sz="2000" dirty="0" err="1" smtClean="0">
                <a:solidFill>
                  <a:srgbClr val="FF6600"/>
                </a:solidFill>
              </a:rPr>
              <a:t>ar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BF8CC9"/>
                </a:solidFill>
              </a:rPr>
              <a:t>heightVV</a:t>
            </a:r>
            <a:r>
              <a:rPr lang="en-US" sz="2000" dirty="0" smtClean="0">
                <a:solidFill>
                  <a:srgbClr val="BF8CC9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type</a:t>
            </a:r>
            <a:r>
              <a:rPr lang="en-US" sz="2000" dirty="0" smtClean="0">
                <a:solidFill>
                  <a:srgbClr val="FFFFFF"/>
                </a:solidFill>
              </a:rPr>
              <a:t>: “size”,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field</a:t>
            </a:r>
            <a:r>
              <a:rPr lang="en-US" sz="2000" dirty="0" smtClean="0">
                <a:solidFill>
                  <a:srgbClr val="FFFFFF"/>
                </a:solidFill>
              </a:rPr>
              <a:t>: “HEIGHT”,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err="1" smtClean="0">
                <a:solidFill>
                  <a:srgbClr val="7CD789"/>
                </a:solidFill>
              </a:rPr>
              <a:t>valueUnit</a:t>
            </a:r>
            <a:r>
              <a:rPr lang="en-US" sz="2000" dirty="0" smtClean="0">
                <a:solidFill>
                  <a:srgbClr val="7CD789"/>
                </a:solidFill>
              </a:rPr>
              <a:t>: </a:t>
            </a:r>
            <a:r>
              <a:rPr lang="en-US" sz="2000" dirty="0" smtClean="0"/>
              <a:t>“feet”,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/>
              <a:t>  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 smtClean="0"/>
              <a:t>: “height”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85000"/>
                  </a:schemeClr>
                </a:solidFill>
              </a:rPr>
              <a:t>// axis is only relevant for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i="1" dirty="0" smtClean="0">
                <a:solidFill>
                  <a:schemeClr val="tx1">
                    <a:lumMod val="85000"/>
                  </a:schemeClr>
                </a:solidFill>
              </a:rPr>
              <a:t>  // ObjectSymbol3DLayer</a:t>
            </a:r>
            <a:endParaRPr lang="en-US" sz="2000" i="1" dirty="0">
              <a:solidFill>
                <a:schemeClr val="tx1">
                  <a:lumMod val="85000"/>
                </a:schemeClr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eaLnBrk="0" hangingPunct="0">
              <a:lnSpc>
                <a:spcPct val="110000"/>
              </a:lnSpc>
            </a:pPr>
            <a:r>
              <a:rPr lang="en-US" sz="2000" dirty="0" err="1">
                <a:solidFill>
                  <a:srgbClr val="FF6600"/>
                </a:solidFill>
              </a:rPr>
              <a:t>v</a:t>
            </a:r>
            <a:r>
              <a:rPr lang="en-US" sz="2000" dirty="0" err="1" smtClean="0">
                <a:solidFill>
                  <a:srgbClr val="FF6600"/>
                </a:solidFill>
              </a:rPr>
              <a:t>ar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rgbClr val="BF8CC9"/>
                </a:solidFill>
              </a:rPr>
              <a:t>widthVV</a:t>
            </a:r>
            <a:r>
              <a:rPr lang="en-US" sz="2000" dirty="0" smtClean="0">
                <a:solidFill>
                  <a:srgbClr val="BF8CC9"/>
                </a:solidFill>
              </a:rPr>
              <a:t> </a:t>
            </a:r>
            <a:r>
              <a:rPr lang="en-US" sz="2000" dirty="0">
                <a:solidFill>
                  <a:srgbClr val="FFFFFF"/>
                </a:solidFill>
              </a:rPr>
              <a:t>= {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  </a:t>
            </a:r>
            <a:r>
              <a:rPr lang="en-US" sz="2000" dirty="0">
                <a:solidFill>
                  <a:srgbClr val="7CD789"/>
                </a:solidFill>
              </a:rPr>
              <a:t>type</a:t>
            </a:r>
            <a:r>
              <a:rPr lang="en-US" sz="2000" dirty="0">
                <a:solidFill>
                  <a:srgbClr val="FFFFFF"/>
                </a:solidFill>
              </a:rPr>
              <a:t>: “size</a:t>
            </a:r>
            <a:r>
              <a:rPr lang="en-US" sz="2000" dirty="0" smtClean="0">
                <a:solidFill>
                  <a:srgbClr val="FFFFFF"/>
                </a:solidFill>
              </a:rPr>
              <a:t>”</a:t>
            </a:r>
            <a:r>
              <a:rPr lang="en-US" sz="2000" dirty="0" smtClean="0"/>
              <a:t>,</a:t>
            </a:r>
            <a:endParaRPr lang="en-US" sz="2000" dirty="0"/>
          </a:p>
          <a:p>
            <a:pPr eaLnBrk="0" hangingPunct="0">
              <a:lnSpc>
                <a:spcPct val="110000"/>
              </a:lnSpc>
            </a:pPr>
            <a:r>
              <a:rPr lang="en-US" sz="2000" dirty="0"/>
              <a:t>  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axis</a:t>
            </a:r>
            <a:r>
              <a:rPr lang="en-US" sz="2000" dirty="0"/>
              <a:t>: </a:t>
            </a:r>
            <a:r>
              <a:rPr lang="en-US" sz="2000" dirty="0" smtClean="0"/>
              <a:t>“width-and-depth”,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/>
              <a:t>   </a:t>
            </a:r>
            <a:r>
              <a:rPr lang="en-US" sz="20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valueUnit</a:t>
            </a:r>
            <a:r>
              <a:rPr lang="en-US" sz="2000" dirty="0" smtClean="0"/>
              <a:t>: “inches”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}</a:t>
            </a:r>
            <a:r>
              <a:rPr lang="en-US" sz="2000" dirty="0">
                <a:solidFill>
                  <a:srgbClr val="FFFFFF"/>
                </a:solidFill>
              </a:rPr>
              <a:t>;</a:t>
            </a:r>
          </a:p>
          <a:p>
            <a:pPr algn="l" eaLnBrk="0" hangingPunct="0">
              <a:lnSpc>
                <a:spcPct val="110000"/>
              </a:lnSpc>
            </a:pPr>
            <a:endParaRPr lang="en-US" sz="2000" dirty="0" smtClean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1400" dirty="0" smtClean="0">
              <a:solidFill>
                <a:srgbClr val="FFFFFF"/>
              </a:solidFill>
            </a:endParaRPr>
          </a:p>
        </p:txBody>
      </p:sp>
      <p:pic>
        <p:nvPicPr>
          <p:cNvPr id="3" name="Picture 2" descr="Screen Shot 2016-06-21 at 3.51.0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601" y="2162390"/>
            <a:ext cx="5413316" cy="36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81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88323" y="490986"/>
            <a:ext cx="8614427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4000" dirty="0" smtClean="0">
                <a:solidFill>
                  <a:srgbClr val="FFFFFF"/>
                </a:solidFill>
              </a:rPr>
              <a:t>Visual Variables: Opacity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37014" y="2161908"/>
            <a:ext cx="4957374" cy="365348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095" y="2491186"/>
            <a:ext cx="4803839" cy="30586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ct val="110000"/>
              </a:lnSpc>
            </a:pPr>
            <a:r>
              <a:rPr lang="en-US" sz="2000" dirty="0" err="1" smtClean="0">
                <a:solidFill>
                  <a:srgbClr val="FF6600"/>
                </a:solidFill>
              </a:rPr>
              <a:t>var</a:t>
            </a:r>
            <a:r>
              <a:rPr lang="en-US" sz="2000" dirty="0" smtClean="0">
                <a:solidFill>
                  <a:srgbClr val="FF6600"/>
                </a:solidFill>
              </a:rPr>
              <a:t> </a:t>
            </a:r>
            <a:r>
              <a:rPr lang="en-US" sz="20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opacityVV</a:t>
            </a:r>
            <a:r>
              <a:rPr lang="en-US" sz="20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= {</a:t>
            </a:r>
          </a:p>
          <a:p>
            <a:pPr algn="l"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lang="en-US" sz="2000" dirty="0" smtClean="0">
                <a:solidFill>
                  <a:srgbClr val="FFFFFF"/>
                </a:solidFill>
              </a:rPr>
              <a:t>: “opacity”,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  </a:t>
            </a:r>
            <a:r>
              <a:rPr lang="en-US" sz="2000" dirty="0" smtClean="0">
                <a:solidFill>
                  <a:srgbClr val="7CD789"/>
                </a:solidFill>
              </a:rPr>
              <a:t>field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en-US" sz="2000" dirty="0">
                <a:solidFill>
                  <a:srgbClr val="FFFFFF"/>
                </a:solidFill>
              </a:rPr>
              <a:t>“EDUCBASECY”</a:t>
            </a:r>
            <a:r>
              <a:rPr lang="en-US" sz="2000" dirty="0" smtClean="0">
                <a:solidFill>
                  <a:srgbClr val="FFFFFF"/>
                </a:solidFill>
              </a:rPr>
              <a:t>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</a:t>
            </a:r>
            <a:r>
              <a:rPr lang="en-US" sz="2000" dirty="0" smtClean="0">
                <a:solidFill>
                  <a:srgbClr val="7CD789"/>
                </a:solidFill>
              </a:rPr>
              <a:t>stops</a:t>
            </a:r>
            <a:r>
              <a:rPr lang="en-US" sz="2000" dirty="0" smtClean="0">
                <a:solidFill>
                  <a:srgbClr val="FFFFFF"/>
                </a:solidFill>
              </a:rPr>
              <a:t>: [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700</a:t>
            </a:r>
            <a:r>
              <a:rPr lang="en-US" sz="2000" dirty="0" smtClean="0">
                <a:solidFill>
                  <a:srgbClr val="FFFFFF"/>
                </a:solidFill>
              </a:rPr>
              <a:t>,  </a:t>
            </a:r>
            <a:r>
              <a:rPr lang="en-US" sz="2000" dirty="0" smtClean="0">
                <a:solidFill>
                  <a:srgbClr val="7CD789"/>
                </a:solidFill>
              </a:rPr>
              <a:t>opacity</a:t>
            </a:r>
            <a:r>
              <a:rPr lang="en-US" sz="2000" dirty="0" smtClean="0">
                <a:solidFill>
                  <a:srgbClr val="FFFFFF"/>
                </a:solidFill>
              </a:rPr>
              <a:t>: 0.1 },</a:t>
            </a:r>
          </a:p>
          <a:p>
            <a:pPr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  {  </a:t>
            </a:r>
            <a:r>
              <a:rPr lang="en-US" sz="2000" dirty="0" smtClean="0">
                <a:solidFill>
                  <a:srgbClr val="7CD789"/>
                </a:solidFill>
              </a:rPr>
              <a:t>value</a:t>
            </a:r>
            <a:r>
              <a:rPr lang="en-US" sz="2000" dirty="0" smtClean="0">
                <a:solidFill>
                  <a:srgbClr val="FFFFFF"/>
                </a:solidFill>
              </a:rPr>
              <a:t>: </a:t>
            </a:r>
            <a:r>
              <a:rPr lang="is-IS" sz="2000" dirty="0">
                <a:solidFill>
                  <a:srgbClr val="FFFFFF"/>
                </a:solidFill>
              </a:rPr>
              <a:t>1500</a:t>
            </a:r>
            <a:r>
              <a:rPr lang="en-US" sz="2000" dirty="0" smtClean="0">
                <a:solidFill>
                  <a:srgbClr val="FFFFFF"/>
                </a:solidFill>
              </a:rPr>
              <a:t>,  </a:t>
            </a:r>
            <a:r>
              <a:rPr lang="en-US" sz="2000" dirty="0" smtClean="0">
                <a:solidFill>
                  <a:srgbClr val="7CD789"/>
                </a:solidFill>
              </a:rPr>
              <a:t>opacity</a:t>
            </a:r>
            <a:r>
              <a:rPr lang="en-US" sz="2000" dirty="0" smtClean="0">
                <a:solidFill>
                  <a:srgbClr val="FFFFFF"/>
                </a:solidFill>
              </a:rPr>
              <a:t>: 0.9 }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   ]</a:t>
            </a:r>
            <a:endParaRPr lang="en-US" sz="2000" dirty="0">
              <a:solidFill>
                <a:srgbClr val="FFFFFF"/>
              </a:solidFill>
            </a:endParaRPr>
          </a:p>
          <a:p>
            <a:pPr algn="l" eaLnBrk="0" hangingPunct="0">
              <a:lnSpc>
                <a:spcPct val="110000"/>
              </a:lnSpc>
            </a:pPr>
            <a:r>
              <a:rPr lang="en-US" sz="2000" dirty="0" smtClean="0">
                <a:solidFill>
                  <a:srgbClr val="FFFFFF"/>
                </a:solidFill>
              </a:rPr>
              <a:t>};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>
              <a:solidFill>
                <a:srgbClr val="FFFFFF"/>
              </a:solidFill>
              <a:ea typeface="+mn-ea"/>
              <a:cs typeface="+mn-cs"/>
            </a:endParaRPr>
          </a:p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4" name="Picture 3" descr="Screen Shot 2016-06-21 at 4.31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33" y="1576917"/>
            <a:ext cx="5860599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9819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 smtClean="0"/>
              <a:t>Keep in mind</a:t>
            </a:r>
            <a:r>
              <a:rPr lang="is-IS" sz="6600" dirty="0" smtClean="0"/>
              <a:t>…</a:t>
            </a:r>
            <a:endParaRPr lang="en-US" sz="6600" dirty="0"/>
          </a:p>
        </p:txBody>
      </p:sp>
      <p:pic>
        <p:nvPicPr>
          <p:cNvPr id="4" name="Picture 3" descr="Screen Shot 2016-06-07 at 12.32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269047"/>
            <a:ext cx="4320774" cy="2953693"/>
          </a:xfrm>
          <a:prstGeom prst="rect">
            <a:avLst/>
          </a:prstGeom>
        </p:spPr>
      </p:pic>
      <p:pic>
        <p:nvPicPr>
          <p:cNvPr id="10" name="Picture 9" descr="Screen Shot 2016-06-07 at 12.32.3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323" y="3632224"/>
            <a:ext cx="4320774" cy="2948775"/>
          </a:xfrm>
          <a:prstGeom prst="rect">
            <a:avLst/>
          </a:prstGeom>
        </p:spPr>
      </p:pic>
      <p:pic>
        <p:nvPicPr>
          <p:cNvPr id="11" name="Picture 10" descr="Screen Shot 2016-06-07 at 12.44.2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206276"/>
            <a:ext cx="5160218" cy="2851895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7565104" y="301661"/>
            <a:ext cx="3593711" cy="276999"/>
          </a:xfrm>
        </p:spPr>
        <p:txBody>
          <a:bodyPr/>
          <a:lstStyle/>
          <a:p>
            <a:pPr algn="ctr"/>
            <a:r>
              <a:rPr lang="en-US" sz="1800" b="0" dirty="0"/>
              <a:t>F</a:t>
            </a:r>
            <a:r>
              <a:rPr lang="en-US" sz="1800" b="0" dirty="0" smtClean="0"/>
              <a:t>eatures behind are visible</a:t>
            </a:r>
            <a:endParaRPr lang="en-US" sz="1800" b="0" dirty="0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464459" y="3355225"/>
            <a:ext cx="3364447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1800" b="0" dirty="0" smtClean="0"/>
              <a:t>Features behind are not visible</a:t>
            </a:r>
            <a:endParaRPr lang="en-US" sz="1800" b="0" dirty="0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1082842" y="5164952"/>
            <a:ext cx="4491790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400" b="0" dirty="0" smtClean="0"/>
              <a:t>Opacity tends to look better in 3D space when there are relatively few features spread out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1698198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9073907" cy="1015663"/>
          </a:xfrm>
        </p:spPr>
        <p:txBody>
          <a:bodyPr/>
          <a:lstStyle/>
          <a:p>
            <a:r>
              <a:rPr lang="en-US" sz="6600" dirty="0" smtClean="0"/>
              <a:t>Rotation</a:t>
            </a:r>
            <a:endParaRPr lang="en-US" sz="6600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89831" y="603982"/>
            <a:ext cx="3593711" cy="430887"/>
          </a:xfrm>
        </p:spPr>
        <p:txBody>
          <a:bodyPr/>
          <a:lstStyle/>
          <a:p>
            <a:pPr algn="ctr"/>
            <a:r>
              <a:rPr lang="en-US" sz="2800" b="0" dirty="0" smtClean="0"/>
              <a:t>No 3D support yet!</a:t>
            </a:r>
            <a:endParaRPr lang="en-US" sz="2800" b="0" dirty="0"/>
          </a:p>
        </p:txBody>
      </p:sp>
      <p:pic>
        <p:nvPicPr>
          <p:cNvPr id="2" name="Picture 1" descr="Screen Shot 2016-06-07 at 12.33.1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687" y="2733509"/>
            <a:ext cx="4767149" cy="3246153"/>
          </a:xfrm>
          <a:prstGeom prst="rect">
            <a:avLst/>
          </a:prstGeom>
        </p:spPr>
      </p:pic>
      <p:pic>
        <p:nvPicPr>
          <p:cNvPr id="5" name="Picture 4" descr="Screen Shot 2016-06-07 at 12.54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2733509"/>
            <a:ext cx="4851400" cy="3238500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437252" y="2307161"/>
            <a:ext cx="5271351" cy="3077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 smtClean="0"/>
              <a:t>Which direction is this symbol pointing?</a:t>
            </a:r>
            <a:endParaRPr lang="en-US" sz="2000" b="0" dirty="0"/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7233301" y="1980148"/>
            <a:ext cx="3593711" cy="65402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algn="ctr"/>
            <a:r>
              <a:rPr lang="en-US" sz="2000" b="0" dirty="0" smtClean="0"/>
              <a:t>Easier to interpret in 2D</a:t>
            </a:r>
          </a:p>
          <a:p>
            <a:pPr algn="ctr"/>
            <a:r>
              <a:rPr lang="en-US" sz="2000" b="0" dirty="0"/>
              <a:t>w</a:t>
            </a:r>
            <a:r>
              <a:rPr lang="en-US" sz="2000" b="0" dirty="0" smtClean="0"/>
              <a:t>here tilt doesn’t interfere</a:t>
            </a:r>
            <a:endParaRPr lang="en-US" sz="2000" b="0" dirty="0"/>
          </a:p>
        </p:txBody>
      </p:sp>
      <p:sp>
        <p:nvSpPr>
          <p:cNvPr id="16" name="Pentagon 15"/>
          <p:cNvSpPr/>
          <p:nvPr/>
        </p:nvSpPr>
        <p:spPr bwMode="auto">
          <a:xfrm rot="16200000">
            <a:off x="2889971" y="3944251"/>
            <a:ext cx="419765" cy="290570"/>
          </a:xfrm>
          <a:prstGeom prst="homePlat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68960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1477328"/>
          </a:xfrm>
        </p:spPr>
        <p:txBody>
          <a:bodyPr/>
          <a:lstStyle/>
          <a:p>
            <a:r>
              <a:rPr lang="en-US" sz="4800" dirty="0" smtClean="0"/>
              <a:t>2D </a:t>
            </a:r>
            <a:r>
              <a:rPr lang="en-US" sz="4800" dirty="0"/>
              <a:t>v</a:t>
            </a:r>
            <a:r>
              <a:rPr lang="en-US" sz="4800" dirty="0" smtClean="0"/>
              <a:t>isualization   vs.   3D visualization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43443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48968" y="1366672"/>
            <a:ext cx="5697208" cy="487346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362286" y="345988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22416" y="1439577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6496965" y="1558393"/>
            <a:ext cx="4253019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Renderer</a:t>
            </a:r>
            <a:endParaRPr lang="en-US" sz="4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140370" y="3169004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881393" y="2896853"/>
            <a:ext cx="3428586" cy="112606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chemeClr val="tx1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2D symbol</a:t>
            </a: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934704" y="3034571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56313" y="2759372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6496965" y="2405497"/>
            <a:ext cx="4946403" cy="2019443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schemeClr val="tx1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Round Diagonal Corner Rectangle 17"/>
          <p:cNvSpPr/>
          <p:nvPr/>
        </p:nvSpPr>
        <p:spPr bwMode="auto">
          <a:xfrm>
            <a:off x="7906550" y="3636805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Round Diagonal Corner Rectangle 18"/>
          <p:cNvSpPr/>
          <p:nvPr/>
        </p:nvSpPr>
        <p:spPr bwMode="auto">
          <a:xfrm>
            <a:off x="7532233" y="3416226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Round Diagonal Corner Rectangle 19"/>
          <p:cNvSpPr/>
          <p:nvPr/>
        </p:nvSpPr>
        <p:spPr bwMode="auto">
          <a:xfrm>
            <a:off x="7253706" y="3195647"/>
            <a:ext cx="2499894" cy="441158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Symbol Layer</a:t>
            </a: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1" name="Title 2"/>
          <p:cNvSpPr txBox="1">
            <a:spLocks/>
          </p:cNvSpPr>
          <p:nvPr/>
        </p:nvSpPr>
        <p:spPr>
          <a:xfrm>
            <a:off x="8044652" y="2603684"/>
            <a:ext cx="222008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2800" dirty="0" smtClean="0"/>
              <a:t>3D symbol</a:t>
            </a:r>
            <a:endParaRPr lang="en-US" dirty="0"/>
          </a:p>
        </p:txBody>
      </p:sp>
      <p:sp>
        <p:nvSpPr>
          <p:cNvPr id="24" name="Snip Diagonal Corner Rectangle 23"/>
          <p:cNvSpPr/>
          <p:nvPr/>
        </p:nvSpPr>
        <p:spPr bwMode="auto">
          <a:xfrm>
            <a:off x="1032428" y="533549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5" name="Snip Diagonal Corner Rectangle 24"/>
          <p:cNvSpPr/>
          <p:nvPr/>
        </p:nvSpPr>
        <p:spPr bwMode="auto">
          <a:xfrm>
            <a:off x="875493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6" name="Snip Diagonal Corner Rectangle 25"/>
          <p:cNvSpPr/>
          <p:nvPr/>
        </p:nvSpPr>
        <p:spPr bwMode="auto">
          <a:xfrm>
            <a:off x="622416" y="504175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7" name="Snip Diagonal Corner Rectangle 26"/>
          <p:cNvSpPr/>
          <p:nvPr/>
        </p:nvSpPr>
        <p:spPr bwMode="auto">
          <a:xfrm>
            <a:off x="6964024" y="5482171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8" name="Snip Diagonal Corner Rectangle 27"/>
          <p:cNvSpPr/>
          <p:nvPr/>
        </p:nvSpPr>
        <p:spPr bwMode="auto">
          <a:xfrm>
            <a:off x="6807089" y="533511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9" name="Snip Diagonal Corner Rectangle 28"/>
          <p:cNvSpPr/>
          <p:nvPr/>
        </p:nvSpPr>
        <p:spPr bwMode="auto">
          <a:xfrm>
            <a:off x="6554012" y="5188438"/>
            <a:ext cx="4479344" cy="587465"/>
          </a:xfrm>
          <a:prstGeom prst="snip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Visual Variables</a:t>
            </a:r>
            <a:endParaRPr lang="en-US" sz="2000" b="1" dirty="0">
              <a:solidFill>
                <a:srgbClr val="FFFFFF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73553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2416" y="450397"/>
            <a:ext cx="11569584" cy="738664"/>
          </a:xfrm>
        </p:spPr>
        <p:txBody>
          <a:bodyPr/>
          <a:lstStyle/>
          <a:p>
            <a:r>
              <a:rPr lang="en-US" sz="4800" dirty="0" smtClean="0"/>
              <a:t>Example</a:t>
            </a:r>
            <a:endParaRPr lang="en-US" sz="4400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22416" y="1297954"/>
            <a:ext cx="7331795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/>
              <a:t>T</a:t>
            </a:r>
            <a:r>
              <a:rPr lang="en-US" sz="4800" b="0" dirty="0" smtClean="0"/>
              <a:t>hematic extrusion</a:t>
            </a:r>
          </a:p>
        </p:txBody>
      </p:sp>
      <p:pic>
        <p:nvPicPr>
          <p:cNvPr id="7" name="Picture 6" descr="Screen Shot 2016-06-10 at 1.58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48" y="3761907"/>
            <a:ext cx="7753683" cy="2895566"/>
          </a:xfrm>
          <a:prstGeom prst="rect">
            <a:avLst/>
          </a:prstGeom>
        </p:spPr>
      </p:pic>
      <p:pic>
        <p:nvPicPr>
          <p:cNvPr id="4" name="Picture 3" descr="Screen Shot 2016-06-14 at 11.23.4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62" y="2279315"/>
            <a:ext cx="5449512" cy="372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464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7" name="Picture 6" descr="Screen Shot 2016-06-14 at 11.10.0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47" y="84892"/>
            <a:ext cx="7175500" cy="6692900"/>
          </a:xfrm>
          <a:prstGeom prst="rect">
            <a:avLst/>
          </a:prstGeom>
        </p:spPr>
      </p:pic>
      <p:sp>
        <p:nvSpPr>
          <p:cNvPr id="15" name="Left Bracket 14"/>
          <p:cNvSpPr/>
          <p:nvPr/>
        </p:nvSpPr>
        <p:spPr bwMode="auto">
          <a:xfrm>
            <a:off x="2521647" y="1537368"/>
            <a:ext cx="1270000" cy="5240424"/>
          </a:xfrm>
          <a:prstGeom prst="leftBracket">
            <a:avLst/>
          </a:prstGeom>
          <a:noFill/>
          <a:ln w="7620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 bwMode="auto">
          <a:xfrm>
            <a:off x="3890245" y="1764632"/>
            <a:ext cx="401544" cy="614948"/>
          </a:xfrm>
          <a:prstGeom prst="leftBracke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/>
          <p:cNvSpPr/>
          <p:nvPr/>
        </p:nvSpPr>
        <p:spPr bwMode="auto">
          <a:xfrm>
            <a:off x="4042645" y="2919664"/>
            <a:ext cx="401544" cy="1438442"/>
          </a:xfrm>
          <a:prstGeom prst="leftBracke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ket 17"/>
          <p:cNvSpPr/>
          <p:nvPr/>
        </p:nvSpPr>
        <p:spPr bwMode="auto">
          <a:xfrm>
            <a:off x="4042645" y="4743116"/>
            <a:ext cx="401544" cy="1545389"/>
          </a:xfrm>
          <a:prstGeom prst="leftBracket">
            <a:avLst/>
          </a:prstGeom>
          <a:noFill/>
          <a:ln w="571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 rot="16200000">
            <a:off x="694641" y="3835374"/>
            <a:ext cx="2446974" cy="61555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000" b="0" dirty="0" smtClean="0"/>
              <a:t>Renderer</a:t>
            </a:r>
            <a:endParaRPr lang="en-US" sz="3600" b="0" dirty="0"/>
          </a:p>
        </p:txBody>
      </p:sp>
      <p:sp>
        <p:nvSpPr>
          <p:cNvPr id="22" name="Title 2"/>
          <p:cNvSpPr txBox="1">
            <a:spLocks/>
          </p:cNvSpPr>
          <p:nvPr/>
        </p:nvSpPr>
        <p:spPr>
          <a:xfrm rot="16200000">
            <a:off x="2560809" y="4865959"/>
            <a:ext cx="1353682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 smtClean="0"/>
              <a:t>Color visual </a:t>
            </a:r>
          </a:p>
          <a:p>
            <a:r>
              <a:rPr lang="en-US" b="0" dirty="0" smtClean="0"/>
              <a:t>variable</a:t>
            </a:r>
            <a:endParaRPr lang="en-US" sz="2000" b="0" dirty="0"/>
          </a:p>
        </p:txBody>
      </p:sp>
      <p:sp>
        <p:nvSpPr>
          <p:cNvPr id="23" name="Title 2"/>
          <p:cNvSpPr txBox="1">
            <a:spLocks/>
          </p:cNvSpPr>
          <p:nvPr/>
        </p:nvSpPr>
        <p:spPr>
          <a:xfrm rot="16200000">
            <a:off x="2560808" y="3116641"/>
            <a:ext cx="1353682" cy="11079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 smtClean="0"/>
              <a:t>Size visual </a:t>
            </a:r>
          </a:p>
          <a:p>
            <a:r>
              <a:rPr lang="en-US" b="0" dirty="0" smtClean="0"/>
              <a:t>variable</a:t>
            </a:r>
            <a:endParaRPr lang="en-US" sz="2000" b="0" dirty="0"/>
          </a:p>
        </p:txBody>
      </p:sp>
      <p:sp>
        <p:nvSpPr>
          <p:cNvPr id="24" name="Title 2"/>
          <p:cNvSpPr txBox="1">
            <a:spLocks/>
          </p:cNvSpPr>
          <p:nvPr/>
        </p:nvSpPr>
        <p:spPr>
          <a:xfrm rot="16200000">
            <a:off x="2549967" y="1656011"/>
            <a:ext cx="1353682" cy="73866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b="0" dirty="0" smtClean="0"/>
              <a:t>Default symbol</a:t>
            </a:r>
            <a:endParaRPr lang="en-US" sz="2000" b="0" dirty="0"/>
          </a:p>
        </p:txBody>
      </p:sp>
      <p:sp>
        <p:nvSpPr>
          <p:cNvPr id="25" name="Title 2"/>
          <p:cNvSpPr txBox="1">
            <a:spLocks/>
          </p:cNvSpPr>
          <p:nvPr/>
        </p:nvSpPr>
        <p:spPr>
          <a:xfrm>
            <a:off x="269800" y="151438"/>
            <a:ext cx="3219393" cy="147732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4800" b="0" dirty="0"/>
              <a:t>T</a:t>
            </a:r>
            <a:r>
              <a:rPr lang="en-US" sz="4800" b="0" dirty="0" smtClean="0"/>
              <a:t>hematic extrusions</a:t>
            </a:r>
          </a:p>
        </p:txBody>
      </p:sp>
    </p:spTree>
    <p:extLst>
      <p:ext uri="{BB962C8B-B14F-4D97-AF65-F5344CB8AC3E}">
        <p14:creationId xmlns:p14="http://schemas.microsoft.com/office/powerpoint/2010/main" val="343499022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71163"/>
            <a:ext cx="10532510" cy="1231106"/>
          </a:xfrm>
        </p:spPr>
        <p:txBody>
          <a:bodyPr/>
          <a:lstStyle/>
          <a:p>
            <a:r>
              <a:rPr lang="en-US" sz="8000" dirty="0" smtClean="0"/>
              <a:t>Advanced cases</a:t>
            </a:r>
            <a:endParaRPr lang="en-US" sz="8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2304" y="2150649"/>
            <a:ext cx="10367433" cy="1885131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b="0" dirty="0" smtClean="0"/>
              <a:t>Can extend the </a:t>
            </a:r>
            <a:r>
              <a:rPr lang="en-US" b="0" dirty="0" err="1" smtClean="0"/>
              <a:t>WebGL</a:t>
            </a:r>
            <a:r>
              <a:rPr lang="en-US" b="0" dirty="0" smtClean="0"/>
              <a:t> engine for complex use cases</a:t>
            </a:r>
          </a:p>
          <a:p>
            <a:pPr marL="571500" indent="-571500">
              <a:buFont typeface="Arial"/>
              <a:buChar char="•"/>
            </a:pPr>
            <a:r>
              <a:rPr lang="en-US" b="0" dirty="0" smtClean="0"/>
              <a:t>Experimental, not stable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968128" y="4466876"/>
            <a:ext cx="10367433" cy="180049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2400" b="0" dirty="0">
                <a:hlinkClick r:id="rId3"/>
              </a:rPr>
              <a:t>http://richiecarmichael.github.io/ocean/index.html</a:t>
            </a:r>
            <a:r>
              <a:rPr lang="en-US" sz="2400" b="0" dirty="0" smtClean="0">
                <a:hlinkClick r:id="rId3"/>
              </a:rPr>
              <a:t>#</a:t>
            </a:r>
            <a:endParaRPr lang="en-US" sz="2400" b="0" dirty="0" smtClean="0"/>
          </a:p>
          <a:p>
            <a:r>
              <a:rPr lang="en-US" sz="2400" b="0" dirty="0">
                <a:hlinkClick r:id="rId4"/>
              </a:rPr>
              <a:t>https://jkieboom.github.io/devsummit-palm-springs-2016/demos/apps/external-renderer</a:t>
            </a:r>
            <a:r>
              <a:rPr lang="en-US" sz="2400" b="0" dirty="0" smtClean="0">
                <a:hlinkClick r:id="rId4"/>
              </a:rPr>
              <a:t>/</a:t>
            </a:r>
            <a:endParaRPr lang="en-US" sz="2400" b="0" dirty="0" smtClean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3543196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37014" y="431228"/>
            <a:ext cx="11621833" cy="1231106"/>
          </a:xfrm>
        </p:spPr>
        <p:txBody>
          <a:bodyPr/>
          <a:lstStyle/>
          <a:p>
            <a:r>
              <a:rPr lang="en-US" sz="8000" dirty="0" smtClean="0"/>
              <a:t>What can we visualize?</a:t>
            </a:r>
            <a:endParaRPr lang="en-US" sz="8000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2334433"/>
            <a:ext cx="9073907" cy="3070071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800" dirty="0" smtClean="0"/>
              <a:t>Location</a:t>
            </a:r>
          </a:p>
          <a:p>
            <a:pPr marL="571500" indent="-571500">
              <a:buFont typeface="Arial"/>
              <a:buChar char="•"/>
            </a:pPr>
            <a:r>
              <a:rPr lang="en-US" sz="4800" dirty="0" smtClean="0"/>
              <a:t>Types</a:t>
            </a:r>
          </a:p>
          <a:p>
            <a:pPr marL="571500" indent="-571500">
              <a:buFont typeface="Arial"/>
              <a:buChar char="•"/>
            </a:pPr>
            <a:r>
              <a:rPr lang="en-US" sz="4800" dirty="0" smtClean="0"/>
              <a:t>Data (numbers)</a:t>
            </a:r>
          </a:p>
          <a:p>
            <a:pPr marL="571500" indent="-571500">
              <a:buFont typeface="Arial"/>
              <a:buChar char="•"/>
            </a:pPr>
            <a:r>
              <a:rPr lang="en-US" sz="4800" dirty="0" smtClean="0"/>
              <a:t>Combinations of the above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3471098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03051" y="513099"/>
            <a:ext cx="9073907" cy="1477328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912304" y="2539252"/>
            <a:ext cx="9073907" cy="2108269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</a:rPr>
              <a:t>What you can visualize in 3D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chemeClr val="tx1"/>
                </a:solidFill>
              </a:rPr>
              <a:t>How to do it</a:t>
            </a:r>
            <a:endParaRPr lang="en-US" sz="4400" dirty="0" smtClean="0"/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Considerations and pitfalls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6248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261687"/>
            <a:ext cx="9073907" cy="830997"/>
          </a:xfrm>
        </p:spPr>
        <p:txBody>
          <a:bodyPr/>
          <a:lstStyle/>
          <a:p>
            <a:r>
              <a:rPr lang="en-US" sz="5400" dirty="0" smtClean="0"/>
              <a:t>Pitfalls</a:t>
            </a:r>
            <a:endParaRPr lang="en-US" sz="5400" dirty="0"/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851909" y="2490417"/>
            <a:ext cx="9073907" cy="246221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685800" indent="-685800">
              <a:buFont typeface="Arial"/>
              <a:buChar char="•"/>
            </a:pPr>
            <a:r>
              <a:rPr lang="en-US" sz="4000" b="0" dirty="0" smtClean="0"/>
              <a:t>Too many variables = confusion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 smtClean="0"/>
              <a:t>Be aware of scale (generalize when you need to)</a:t>
            </a:r>
          </a:p>
          <a:p>
            <a:pPr marL="685800" indent="-685800">
              <a:buFont typeface="Arial"/>
              <a:buChar char="•"/>
            </a:pPr>
            <a:r>
              <a:rPr lang="en-US" sz="4000" b="0" dirty="0" err="1" smtClean="0"/>
              <a:t>SceneLayer</a:t>
            </a:r>
            <a:r>
              <a:rPr lang="en-US" sz="4000" b="0" dirty="0" smtClean="0"/>
              <a:t> vs. </a:t>
            </a:r>
            <a:r>
              <a:rPr lang="en-US" sz="4000" b="0" dirty="0" err="1" smtClean="0"/>
              <a:t>FeatureLayer</a:t>
            </a:r>
            <a:endParaRPr lang="en-US" sz="4000" b="0" dirty="0" smtClean="0"/>
          </a:p>
        </p:txBody>
      </p:sp>
    </p:spTree>
    <p:extLst>
      <p:ext uri="{BB962C8B-B14F-4D97-AF65-F5344CB8AC3E}">
        <p14:creationId xmlns:p14="http://schemas.microsoft.com/office/powerpoint/2010/main" val="3092283007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/>
              <a:t>L</a:t>
            </a:r>
            <a:r>
              <a:rPr lang="en-US" sz="6600" dirty="0" smtClean="0"/>
              <a:t>ook forward to</a:t>
            </a:r>
            <a:r>
              <a:rPr lang="is-IS" sz="6600" dirty="0" smtClean="0"/>
              <a:t>…</a:t>
            </a:r>
            <a:endParaRPr lang="en-US" sz="6600" dirty="0"/>
          </a:p>
        </p:txBody>
      </p:sp>
      <p:pic>
        <p:nvPicPr>
          <p:cNvPr id="5" name="Picture 4" descr="3d-smart-mappin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23" y="1874795"/>
            <a:ext cx="6713820" cy="4294047"/>
          </a:xfrm>
          <a:prstGeom prst="rect">
            <a:avLst/>
          </a:prstGeom>
        </p:spPr>
      </p:pic>
      <p:sp>
        <p:nvSpPr>
          <p:cNvPr id="6" name="Title 6"/>
          <p:cNvSpPr txBox="1">
            <a:spLocks/>
          </p:cNvSpPr>
          <p:nvPr/>
        </p:nvSpPr>
        <p:spPr>
          <a:xfrm>
            <a:off x="404250" y="2487558"/>
            <a:ext cx="4100251" cy="3016211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sz="9600" b="1" kern="1200" baseline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457200" indent="-457200">
              <a:buFont typeface="Arial"/>
              <a:buChar char="•"/>
            </a:pPr>
            <a:r>
              <a:rPr lang="en-US" sz="2800" dirty="0" err="1" smtClean="0">
                <a:solidFill>
                  <a:srgbClr val="FFFF00"/>
                </a:solidFill>
              </a:rPr>
              <a:t>SmartMapping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800" dirty="0" smtClean="0"/>
              <a:t>in 3D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b="0" dirty="0" smtClean="0"/>
              <a:t>No need to guess “good” values.</a:t>
            </a:r>
          </a:p>
          <a:p>
            <a:pPr marL="457200" indent="-457200">
              <a:buFont typeface="Arial"/>
              <a:buChar char="•"/>
            </a:pPr>
            <a:r>
              <a:rPr lang="en-US" sz="2800" b="0" dirty="0" smtClean="0"/>
              <a:t>Generates visually appealing defaults to thematic visualizations in the </a:t>
            </a:r>
            <a:r>
              <a:rPr lang="en-US" sz="2800" b="0" dirty="0" err="1" smtClean="0"/>
              <a:t>SceneViewer</a:t>
            </a:r>
            <a:endParaRPr lang="en-US" sz="2800" b="0" dirty="0" smtClean="0"/>
          </a:p>
        </p:txBody>
      </p:sp>
    </p:spTree>
    <p:extLst>
      <p:ext uri="{BB962C8B-B14F-4D97-AF65-F5344CB8AC3E}">
        <p14:creationId xmlns:p14="http://schemas.microsoft.com/office/powerpoint/2010/main" val="91916212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 smtClean="0"/>
              <a:t>Helpful Resources</a:t>
            </a:r>
            <a:endParaRPr lang="en-US" sz="6600" dirty="0"/>
          </a:p>
        </p:txBody>
      </p:sp>
      <p:sp>
        <p:nvSpPr>
          <p:cNvPr id="2" name="TextBox 1"/>
          <p:cNvSpPr txBox="1"/>
          <p:nvPr/>
        </p:nvSpPr>
        <p:spPr>
          <a:xfrm>
            <a:off x="664751" y="1422077"/>
            <a:ext cx="8042975" cy="4917569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457200" indent="-457200" algn="l" eaLnBrk="0" hangingPunct="0">
              <a:buFont typeface="Arial"/>
              <a:buChar char="•"/>
            </a:pPr>
            <a:r>
              <a:rPr lang="en-US" sz="2800" dirty="0" smtClean="0">
                <a:hlinkClick r:id="rId3"/>
              </a:rPr>
              <a:t>Get started with visualization</a:t>
            </a: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ArcGIS Blog</a:t>
            </a: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>
                <a:hlinkClick r:id="rId4"/>
              </a:rPr>
              <a:t>I</a:t>
            </a:r>
            <a:r>
              <a:rPr lang="en-US" sz="2800" dirty="0" smtClean="0">
                <a:hlinkClick r:id="rId4"/>
              </a:rPr>
              <a:t>cons, lines, fills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5"/>
              </a:rPr>
              <a:t>Objects, paths, extrusion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6"/>
              </a:rPr>
              <a:t>Real world sizes</a:t>
            </a:r>
            <a:endParaRPr lang="en-US" sz="2800" dirty="0"/>
          </a:p>
          <a:p>
            <a:pPr marL="457200" indent="-457200" eaLnBrk="0" hangingPunct="0">
              <a:buFont typeface="Arial"/>
              <a:buChar char="•"/>
            </a:pPr>
            <a:endParaRPr lang="en-US" sz="2800" dirty="0" smtClean="0"/>
          </a:p>
          <a:p>
            <a:pPr marL="457200" indent="-457200" eaLnBrk="0" hangingPunct="0">
              <a:buFont typeface="Arial"/>
              <a:buChar char="•"/>
            </a:pPr>
            <a:r>
              <a:rPr lang="en-US" sz="2800" dirty="0" smtClean="0"/>
              <a:t>Documentation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7"/>
              </a:rPr>
              <a:t>Renderer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ea typeface="+mn-ea"/>
                <a:cs typeface="+mn-cs"/>
                <a:hlinkClick r:id="rId8"/>
              </a:rPr>
              <a:t>Symbol3D</a:t>
            </a:r>
            <a:endParaRPr lang="en-US" sz="2800" dirty="0" smtClean="0">
              <a:ea typeface="+mn-ea"/>
              <a:cs typeface="+mn-cs"/>
            </a:endParaRPr>
          </a:p>
          <a:p>
            <a:pPr marL="914400" lvl="1" indent="-457200" eaLnBrk="0" hangingPunct="0">
              <a:buFont typeface="Arial"/>
              <a:buChar char="•"/>
            </a:pPr>
            <a:r>
              <a:rPr lang="en-US" sz="2800" dirty="0" smtClean="0">
                <a:hlinkClick r:id="rId9"/>
              </a:rPr>
              <a:t>Symbol3DLayer</a:t>
            </a:r>
            <a:endParaRPr lang="en-US" sz="2800" dirty="0" smtClean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/>
          </a:p>
          <a:p>
            <a:pPr marL="914400" lvl="1" indent="-457200" eaLnBrk="0" hangingPunct="0">
              <a:buFont typeface="Arial"/>
              <a:buChar char="•"/>
            </a:pPr>
            <a:endParaRPr lang="en-US" sz="2800" dirty="0" smtClean="0"/>
          </a:p>
          <a:p>
            <a:pPr lvl="1" eaLnBrk="0" hangingPunct="0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3231959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4751" y="181338"/>
            <a:ext cx="11654786" cy="1015663"/>
          </a:xfrm>
        </p:spPr>
        <p:txBody>
          <a:bodyPr/>
          <a:lstStyle/>
          <a:p>
            <a:r>
              <a:rPr lang="en-US" sz="6600" dirty="0" smtClean="0"/>
              <a:t>Other Sessions to attend</a:t>
            </a:r>
            <a:endParaRPr lang="en-US" sz="6600" dirty="0"/>
          </a:p>
        </p:txBody>
      </p:sp>
      <p:pic>
        <p:nvPicPr>
          <p:cNvPr id="2" name="Picture 1" descr="Screen Shot 2016-06-21 at 5.48.53 PM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41" y="4111579"/>
            <a:ext cx="6944056" cy="2554000"/>
          </a:xfrm>
          <a:prstGeom prst="rect">
            <a:avLst/>
          </a:prstGeom>
        </p:spPr>
      </p:pic>
      <p:pic>
        <p:nvPicPr>
          <p:cNvPr id="3" name="Picture 2" descr="Screen Shot 2016-06-21 at 5.49.43 PM.png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" y="1322424"/>
            <a:ext cx="9907257" cy="26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2691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take our Survey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685800" y="1097309"/>
            <a:ext cx="10826496" cy="246221"/>
          </a:xfrm>
        </p:spPr>
        <p:txBody>
          <a:bodyPr/>
          <a:lstStyle/>
          <a:p>
            <a:r>
              <a:rPr lang="en-US" dirty="0"/>
              <a:t>Your feedback allows us to help maintain high standards and </a:t>
            </a:r>
            <a:r>
              <a:rPr lang="en-US" dirty="0" smtClean="0"/>
              <a:t>to help presenters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3684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/>
              <a:t>Find the session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want to </a:t>
            </a:r>
            <a:r>
              <a:rPr lang="en-US" dirty="0"/>
              <a:t>review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790435" y="2350755"/>
            <a:ext cx="4475965" cy="4375476"/>
            <a:chOff x="-1033500" y="1873235"/>
            <a:chExt cx="4475965" cy="437547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3500" y="1873235"/>
              <a:ext cx="4475965" cy="43754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7726" y="2559743"/>
              <a:ext cx="1745734" cy="2971043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389577" y="2350755"/>
            <a:ext cx="4420912" cy="4375476"/>
            <a:chOff x="2187152" y="1941654"/>
            <a:chExt cx="4420912" cy="437547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7152" y="1941654"/>
              <a:ext cx="4420912" cy="437547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157" y="2651288"/>
              <a:ext cx="1704255" cy="2957031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365078" y="2350755"/>
            <a:ext cx="4540922" cy="4440218"/>
            <a:chOff x="5304118" y="1920986"/>
            <a:chExt cx="4540922" cy="444021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4118" y="1920986"/>
              <a:ext cx="4540922" cy="444021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8729" y="2607398"/>
              <a:ext cx="1751700" cy="304398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8340893" y="2350755"/>
            <a:ext cx="4550384" cy="4375476"/>
            <a:chOff x="8290093" y="1953357"/>
            <a:chExt cx="4550384" cy="437547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0093" y="1953357"/>
              <a:ext cx="4550384" cy="4375476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79070" y="2634025"/>
              <a:ext cx="1772429" cy="3106601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143764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/>
              <a:t>Find </a:t>
            </a:r>
            <a:r>
              <a:rPr lang="en-US" dirty="0" smtClean="0"/>
              <a:t>your event in the Esri Events App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304579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 smtClean="0"/>
              <a:t>Scroll down to the bottom of the session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295285" y="2000902"/>
            <a:ext cx="2540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dirty="0" smtClean="0"/>
              <a:t>Answer survey questions and submit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4639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049" y="0"/>
            <a:ext cx="12188950" cy="6857998"/>
          </a:xfrm>
          <a:prstGeom prst="rect">
            <a:avLst/>
          </a:prstGeom>
        </p:spPr>
      </p:pic>
      <p:pic>
        <p:nvPicPr>
          <p:cNvPr id="8" name="Picture 7" descr="Reversed Esri Logo.png"/>
          <p:cNvPicPr>
            <a:picLocks noChangeAspect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900" y="2741021"/>
            <a:ext cx="3632200" cy="127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743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ocation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 smtClean="0"/>
              <a:t>All features in a layer have same symbol</a:t>
            </a:r>
            <a:endParaRPr lang="en-US" dirty="0"/>
          </a:p>
        </p:txBody>
      </p:sp>
      <p:pic>
        <p:nvPicPr>
          <p:cNvPr id="6" name="Picture 5" descr="Screen Shot 2016-06-07 at 1.3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99" y="3334281"/>
            <a:ext cx="4414288" cy="3097920"/>
          </a:xfrm>
          <a:prstGeom prst="rect">
            <a:avLst/>
          </a:prstGeom>
        </p:spPr>
      </p:pic>
      <p:pic>
        <p:nvPicPr>
          <p:cNvPr id="7" name="Picture 6" descr="Screen Shot 2016-06-07 at 1.36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63" y="3119043"/>
            <a:ext cx="5941630" cy="34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1239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643224" y="343861"/>
            <a:ext cx="9073907" cy="1477328"/>
          </a:xfrm>
        </p:spPr>
        <p:txBody>
          <a:bodyPr/>
          <a:lstStyle/>
          <a:p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4" y="1939576"/>
            <a:ext cx="10324463" cy="615553"/>
          </a:xfrm>
        </p:spPr>
        <p:txBody>
          <a:bodyPr/>
          <a:lstStyle/>
          <a:p>
            <a:r>
              <a:rPr lang="en-US" dirty="0" smtClean="0"/>
              <a:t>Based on unique (usually text) values</a:t>
            </a:r>
            <a:endParaRPr lang="en-US" dirty="0"/>
          </a:p>
        </p:txBody>
      </p:sp>
      <p:pic>
        <p:nvPicPr>
          <p:cNvPr id="12" name="Picture 11" descr="Screen Shot 2016-06-07 at 1.4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0" y="3217552"/>
            <a:ext cx="5166330" cy="3186239"/>
          </a:xfrm>
          <a:prstGeom prst="rect">
            <a:avLst/>
          </a:prstGeom>
        </p:spPr>
      </p:pic>
      <p:sp>
        <p:nvSpPr>
          <p:cNvPr id="13" name="Text Placeholder 7"/>
          <p:cNvSpPr txBox="1">
            <a:spLocks/>
          </p:cNvSpPr>
          <p:nvPr/>
        </p:nvSpPr>
        <p:spPr>
          <a:xfrm>
            <a:off x="836962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 smtClean="0"/>
              <a:t>Interstates, highways, major roads, </a:t>
            </a:r>
            <a:r>
              <a:rPr lang="is-IS" sz="1800" dirty="0" smtClean="0"/>
              <a:t>…</a:t>
            </a:r>
            <a:endParaRPr lang="en-US" sz="1800" dirty="0"/>
          </a:p>
        </p:txBody>
      </p:sp>
      <p:pic>
        <p:nvPicPr>
          <p:cNvPr id="14" name="Picture 13" descr="Screen Shot 2016-06-07 at 1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88" y="3217551"/>
            <a:ext cx="5447441" cy="3186239"/>
          </a:xfrm>
          <a:prstGeom prst="rect">
            <a:avLst/>
          </a:prstGeom>
        </p:spPr>
      </p:pic>
      <p:sp>
        <p:nvSpPr>
          <p:cNvPr id="15" name="Text Placeholder 7"/>
          <p:cNvSpPr txBox="1">
            <a:spLocks/>
          </p:cNvSpPr>
          <p:nvPr/>
        </p:nvSpPr>
        <p:spPr>
          <a:xfrm>
            <a:off x="6444581" y="2872803"/>
            <a:ext cx="4598448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800" dirty="0" smtClean="0"/>
              <a:t>Residential, commercial, mixed, </a:t>
            </a:r>
            <a:r>
              <a:rPr lang="is-I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0353066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2"/>
            <a:ext cx="9073907" cy="1477328"/>
          </a:xfrm>
        </p:spPr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 smtClean="0"/>
              <a:t>Based on field values or functions</a:t>
            </a:r>
            <a:endParaRPr lang="en-US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155427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Color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Size/Extrusion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Opacity</a:t>
            </a:r>
          </a:p>
        </p:txBody>
      </p:sp>
      <p:pic>
        <p:nvPicPr>
          <p:cNvPr id="7" name="Picture 6" descr="Screen Shot 2016-06-07 at 3.2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37" y="2604372"/>
            <a:ext cx="3926024" cy="2287275"/>
          </a:xfrm>
          <a:prstGeom prst="rect">
            <a:avLst/>
          </a:prstGeom>
        </p:spPr>
      </p:pic>
      <p:pic>
        <p:nvPicPr>
          <p:cNvPr id="8" name="Picture 7" descr="Screen Shot 2016-06-07 at 3.28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55" y="2815853"/>
            <a:ext cx="4151899" cy="2709493"/>
          </a:xfrm>
          <a:prstGeom prst="rect">
            <a:avLst/>
          </a:prstGeom>
        </p:spPr>
      </p:pic>
      <p:pic>
        <p:nvPicPr>
          <p:cNvPr id="9" name="Picture 8" descr="Screen Shot 2016-06-07 at 3.29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679" y="4378822"/>
            <a:ext cx="4399452" cy="22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85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>
            <a:spLocks noGrp="1"/>
          </p:cNvSpPr>
          <p:nvPr>
            <p:ph type="title"/>
          </p:nvPr>
        </p:nvSpPr>
        <p:spPr>
          <a:xfrm>
            <a:off x="643224" y="343863"/>
            <a:ext cx="9073907" cy="1477328"/>
          </a:xfrm>
        </p:spPr>
        <p:txBody>
          <a:bodyPr/>
          <a:lstStyle/>
          <a:p>
            <a:r>
              <a:rPr lang="en-US" dirty="0" smtClean="0"/>
              <a:t>Multivariate </a:t>
            </a:r>
            <a:r>
              <a:rPr lang="en-US" dirty="0" err="1"/>
              <a:t>v</a:t>
            </a:r>
            <a:r>
              <a:rPr lang="en-US" dirty="0" err="1" smtClean="0"/>
              <a:t>iz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43223" y="1939576"/>
            <a:ext cx="11548775" cy="615553"/>
          </a:xfrm>
        </p:spPr>
        <p:txBody>
          <a:bodyPr/>
          <a:lstStyle/>
          <a:p>
            <a:r>
              <a:rPr lang="en-US" dirty="0" smtClean="0"/>
              <a:t>Based two or more field values</a:t>
            </a:r>
            <a:endParaRPr lang="en-US" dirty="0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836962" y="3649939"/>
            <a:ext cx="4598448" cy="23621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Tx/>
              <a:buNone/>
              <a:defRPr lang="en-US" sz="4000" b="1" kern="120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8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6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Color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Color + Size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Size + Opacity</a:t>
            </a:r>
          </a:p>
          <a:p>
            <a:pPr marL="285750" indent="-285750">
              <a:buFont typeface="Arial"/>
              <a:buChar char="•"/>
            </a:pPr>
            <a:r>
              <a:rPr lang="en-US" sz="3200" b="0" dirty="0" smtClean="0"/>
              <a:t>Size + Size </a:t>
            </a:r>
          </a:p>
          <a:p>
            <a:pPr marL="742950" lvl="1" indent="-285750">
              <a:buFont typeface="Arial"/>
              <a:buChar char="•"/>
            </a:pPr>
            <a:r>
              <a:rPr lang="en-US" b="0" dirty="0" smtClean="0"/>
              <a:t>(Height + width)</a:t>
            </a:r>
          </a:p>
        </p:txBody>
      </p:sp>
      <p:pic>
        <p:nvPicPr>
          <p:cNvPr id="7" name="Picture 6" descr="Screen Shot 2016-06-09 at 10.56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31" y="4319949"/>
            <a:ext cx="5866046" cy="2450944"/>
          </a:xfrm>
          <a:prstGeom prst="rect">
            <a:avLst/>
          </a:prstGeom>
        </p:spPr>
      </p:pic>
      <p:pic>
        <p:nvPicPr>
          <p:cNvPr id="8" name="Picture 7" descr="Screen Shot 2016-06-09 at 10.56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97" y="3038768"/>
            <a:ext cx="3959936" cy="2626965"/>
          </a:xfrm>
          <a:prstGeom prst="rect">
            <a:avLst/>
          </a:prstGeom>
        </p:spPr>
      </p:pic>
      <p:pic>
        <p:nvPicPr>
          <p:cNvPr id="9" name="Picture 8" descr="Screen Shot 2016-06-09 at 10.55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22" y="2430731"/>
            <a:ext cx="3790331" cy="21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5918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Esri_Corporate_Template-Dark" id="{0C0D75C2-D9DF-8C49-86F8-F2DC66D89890}" vid="{2BE2C959-104A-BF4C-8198-B233A73359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6FCEF60ECAB44BB2FA070A3E323AED" ma:contentTypeVersion="2" ma:contentTypeDescription="Create a new document." ma:contentTypeScope="" ma:versionID="0585074163d95503d6639d828f14eab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1829d8c2aa9f5cf49fa31d286540e4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77D53F5-2870-46D6-BBA5-B0D17DEDD7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7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50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6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Esri_Corporate_Template-Dark(1)</Template>
  <TotalTime>0</TotalTime>
  <Words>1311</Words>
  <Application>Microsoft Macintosh PowerPoint</Application>
  <PresentationFormat>Custom</PresentationFormat>
  <Paragraphs>365</Paragraphs>
  <Slides>56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Esri_Corporate_Template-Dark</vt:lpstr>
      <vt:lpstr>3D Visualization with the ArcGIS API for JavaScript</vt:lpstr>
      <vt:lpstr>Consistency</vt:lpstr>
      <vt:lpstr>Overview</vt:lpstr>
      <vt:lpstr>Overview</vt:lpstr>
      <vt:lpstr>What can we visualize?</vt:lpstr>
      <vt:lpstr>Location</vt:lpstr>
      <vt:lpstr>Types</vt:lpstr>
      <vt:lpstr>Numbers</vt:lpstr>
      <vt:lpstr>Multivariate viz</vt:lpstr>
      <vt:lpstr>Hybrid thematic maps</vt:lpstr>
      <vt:lpstr>Subsurface mapping</vt:lpstr>
      <vt:lpstr>Overview</vt:lpstr>
      <vt:lpstr>2D visualization   vs.   3D visualization</vt:lpstr>
      <vt:lpstr>Symbols</vt:lpstr>
      <vt:lpstr>2D Symbols</vt:lpstr>
      <vt:lpstr>3D Symbols</vt:lpstr>
      <vt:lpstr>3D Symbols</vt:lpstr>
      <vt:lpstr>Flat Symbol Layers</vt:lpstr>
      <vt:lpstr>Volumetric Symbol Layers</vt:lpstr>
      <vt:lpstr>2D visualization   vs.   3D visualization</vt:lpstr>
      <vt:lpstr>PointSymbol3D</vt:lpstr>
      <vt:lpstr>PointSymbol3D</vt:lpstr>
      <vt:lpstr>PointSymbol3D</vt:lpstr>
      <vt:lpstr>Keep in mind…</vt:lpstr>
      <vt:lpstr>LineSymbol3D</vt:lpstr>
      <vt:lpstr>PolygonSymbol3D</vt:lpstr>
      <vt:lpstr>PolygonSymbol3D</vt:lpstr>
      <vt:lpstr>MeshSymbol3D</vt:lpstr>
      <vt:lpstr>LabelSymbol3D</vt:lpstr>
      <vt:lpstr>Renderers</vt:lpstr>
      <vt:lpstr>2D visualization   vs.   3D visualization</vt:lpstr>
      <vt:lpstr>Renderers</vt:lpstr>
      <vt:lpstr>SimpleRenderer</vt:lpstr>
      <vt:lpstr>UniqueValueRenderer</vt:lpstr>
      <vt:lpstr>PowerPoint Presentation</vt:lpstr>
      <vt:lpstr>ClassBreaksRenderer</vt:lpstr>
      <vt:lpstr>PowerPoint Presentation</vt:lpstr>
      <vt:lpstr>PowerPoint Presentation</vt:lpstr>
      <vt:lpstr>Keep in mind…</vt:lpstr>
      <vt:lpstr>PowerPoint Presentation</vt:lpstr>
      <vt:lpstr>Keep in mind…</vt:lpstr>
      <vt:lpstr>PowerPoint Presentation</vt:lpstr>
      <vt:lpstr>PowerPoint Presentation</vt:lpstr>
      <vt:lpstr>Keep in mind…</vt:lpstr>
      <vt:lpstr>Rotation</vt:lpstr>
      <vt:lpstr>2D visualization   vs.   3D visualization</vt:lpstr>
      <vt:lpstr>Example</vt:lpstr>
      <vt:lpstr>PowerPoint Presentation</vt:lpstr>
      <vt:lpstr>Advanced cases</vt:lpstr>
      <vt:lpstr>Overview</vt:lpstr>
      <vt:lpstr>Pitfalls</vt:lpstr>
      <vt:lpstr>Look forward to…</vt:lpstr>
      <vt:lpstr>Helpful Resources</vt:lpstr>
      <vt:lpstr>Other Sessions to attend</vt:lpstr>
      <vt:lpstr>Please take our Survey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2016-04-08T00:15:09Z</dcterms:created>
  <dcterms:modified xsi:type="dcterms:W3CDTF">2016-06-29T20:23:30Z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0x010100756FCEF60ECAB44BB2FA070A3E323AED</vt:lpwstr>
  </property>
</Properties>
</file>